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54.xml" ContentType="application/vnd.openxmlformats-officedocument.presentationml.tags+xml"/>
  <Override PartName="/ppt/notesSlides/notesSlide3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5.xml" ContentType="application/vnd.openxmlformats-officedocument.presentationml.notesSlide+xml"/>
  <Override PartName="/ppt/tags/tag60.xml" ContentType="application/vnd.openxmlformats-officedocument.presentationml.tags+xml"/>
  <Override PartName="/ppt/notesSlides/notesSlide36.xml" ContentType="application/vnd.openxmlformats-officedocument.presentationml.notesSlide+xml"/>
  <Override PartName="/ppt/tags/tag61.xml" ContentType="application/vnd.openxmlformats-officedocument.presentationml.tags+xml"/>
  <Override PartName="/ppt/notesSlides/notesSlide37.xml" ContentType="application/vnd.openxmlformats-officedocument.presentationml.notesSlide+xml"/>
  <Override PartName="/ppt/tags/tag62.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1164" r:id="rId3"/>
    <p:sldId id="258" r:id="rId4"/>
    <p:sldId id="275" r:id="rId5"/>
    <p:sldId id="276" r:id="rId6"/>
    <p:sldId id="277" r:id="rId7"/>
    <p:sldId id="265" r:id="rId8"/>
    <p:sldId id="273" r:id="rId9"/>
    <p:sldId id="280" r:id="rId10"/>
    <p:sldId id="283" r:id="rId11"/>
    <p:sldId id="1167" r:id="rId12"/>
    <p:sldId id="282" r:id="rId13"/>
    <p:sldId id="293" r:id="rId14"/>
    <p:sldId id="298" r:id="rId15"/>
    <p:sldId id="322" r:id="rId16"/>
    <p:sldId id="1155" r:id="rId17"/>
    <p:sldId id="296" r:id="rId18"/>
    <p:sldId id="313" r:id="rId19"/>
    <p:sldId id="1157" r:id="rId20"/>
    <p:sldId id="318" r:id="rId21"/>
    <p:sldId id="320" r:id="rId22"/>
    <p:sldId id="1161" r:id="rId23"/>
    <p:sldId id="278" r:id="rId24"/>
    <p:sldId id="1162" r:id="rId25"/>
    <p:sldId id="1159" r:id="rId26"/>
    <p:sldId id="1160" r:id="rId27"/>
    <p:sldId id="285" r:id="rId28"/>
    <p:sldId id="1168" r:id="rId29"/>
    <p:sldId id="286" r:id="rId30"/>
    <p:sldId id="1163" r:id="rId31"/>
    <p:sldId id="1169" r:id="rId32"/>
    <p:sldId id="309" r:id="rId33"/>
    <p:sldId id="287" r:id="rId34"/>
    <p:sldId id="288" r:id="rId35"/>
    <p:sldId id="289" r:id="rId36"/>
    <p:sldId id="290" r:id="rId37"/>
    <p:sldId id="1165" r:id="rId38"/>
    <p:sldId id="1166" r:id="rId39"/>
  </p:sldIdLst>
  <p:sldSz cx="12192000" cy="6858000"/>
  <p:notesSz cx="7104063" cy="10234613"/>
  <p:embeddedFontLst>
    <p:embeddedFont>
      <p:font typeface="Calibri" panose="020F0502020204030204" pitchFamily="34" charset="0"/>
      <p:regular r:id="rId41"/>
      <p:bold r:id="rId42"/>
      <p:italic r:id="rId43"/>
      <p:boldItalic r:id="rId44"/>
    </p:embeddedFont>
    <p:embeddedFont>
      <p:font typeface="Segoe UI Black" panose="020B0A02040204020203" pitchFamily="34" charset="0"/>
      <p:bold r:id="rId45"/>
      <p:boldItalic r:id="rId46"/>
    </p:embeddedFont>
    <p:embeddedFont>
      <p:font typeface="Segoe UI Light" panose="020B0502040204020203" pitchFamily="34" charset="0"/>
      <p:regular r:id="rId47"/>
      <p:italic r:id="rId48"/>
    </p:embeddedFont>
    <p:embeddedFont>
      <p:font typeface="Barlow" panose="020B0604020202020204" charset="0"/>
      <p:regular r:id="rId49"/>
      <p:bold r:id="rId50"/>
      <p:italic r:id="rId51"/>
      <p:boldItalic r:id="rId52"/>
    </p:embeddedFont>
    <p:embeddedFont>
      <p:font typeface="Segoe UI Semibold" panose="020B0702040204020203" pitchFamily="34" charset="0"/>
      <p:bold r:id="rId53"/>
      <p:boldItalic r:id="rId54"/>
    </p:embeddedFont>
  </p:embeddedFontLst>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hd+R90bEzzU+k4GmGe26mpi109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008321-4E8F-42A6-AA28-4129DE5D9116}">
  <a:tblStyle styleId="{06008321-4E8F-42A6-AA28-4129DE5D911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5196" autoAdjust="0"/>
  </p:normalViewPr>
  <p:slideViewPr>
    <p:cSldViewPr>
      <p:cViewPr varScale="1">
        <p:scale>
          <a:sx n="110" d="100"/>
          <a:sy n="110" d="100"/>
        </p:scale>
        <p:origin x="36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1.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7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3078427" cy="513508"/>
          </a:xfrm>
          <a:prstGeom prst="rect">
            <a:avLst/>
          </a:prstGeom>
          <a:noFill/>
          <a:ln>
            <a:noFill/>
          </a:ln>
        </p:spPr>
        <p:txBody>
          <a:bodyPr spcFirstLastPara="1" wrap="square" lIns="99028" tIns="49501" rIns="99028" bIns="49501"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5" y="0"/>
            <a:ext cx="3078427" cy="513508"/>
          </a:xfrm>
          <a:prstGeom prst="rect">
            <a:avLst/>
          </a:prstGeom>
          <a:noFill/>
          <a:ln>
            <a:noFill/>
          </a:ln>
        </p:spPr>
        <p:txBody>
          <a:bodyPr spcFirstLastPara="1" wrap="square" lIns="99028" tIns="49501" rIns="99028" bIns="49501"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9721111"/>
            <a:ext cx="3078427" cy="513507"/>
          </a:xfrm>
          <a:prstGeom prst="rect">
            <a:avLst/>
          </a:prstGeom>
          <a:noFill/>
          <a:ln>
            <a:noFill/>
          </a:ln>
        </p:spPr>
        <p:txBody>
          <a:bodyPr spcFirstLastPara="1" wrap="square" lIns="99028" tIns="49501" rIns="99028" bIns="49501"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sz="1300" smtClean="0">
                <a:solidFill>
                  <a:schemeClr val="dk1"/>
                </a:solidFill>
                <a:latin typeface="Calibri"/>
                <a:ea typeface="Calibri"/>
                <a:cs typeface="Calibri"/>
                <a:sym typeface="Calibri"/>
              </a:rPr>
              <a:pPr algn="r"/>
              <a:t>‹N°›</a:t>
            </a:fld>
            <a:endParaRPr lang="fr-F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053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177742" indent="-177742">
              <a:buFont typeface="Arial" panose="020B0604020202020204" pitchFamily="34" charset="0"/>
              <a:buChar char="•"/>
            </a:pPr>
            <a:endParaRPr dirty="0"/>
          </a:p>
        </p:txBody>
      </p:sp>
      <p:sp>
        <p:nvSpPr>
          <p:cNvPr id="87" name="Google Shape;87;p1: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8: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r>
              <a:rPr lang="fr-FR" b="1" dirty="0"/>
              <a:t>Candidature &gt; Convention &gt; Fiches-Actions</a:t>
            </a:r>
          </a:p>
          <a:p>
            <a:pPr marL="0" indent="0"/>
            <a:r>
              <a:rPr lang="fr-FR" b="1" dirty="0"/>
              <a:t>Détail entre vos mains: </a:t>
            </a:r>
            <a:r>
              <a:rPr lang="fr-FR" b="0" dirty="0"/>
              <a:t>ça peut paraître frustrant mais nous ne pouvons pas passer en revue toutes les FA – point plus détaillé pour qui veut après</a:t>
            </a:r>
          </a:p>
          <a:p>
            <a:pPr marL="0" indent="0"/>
            <a:r>
              <a:rPr lang="fr-FR" b="1" dirty="0"/>
              <a:t>Ajustement depuis la candidature (</a:t>
            </a:r>
            <a:r>
              <a:rPr lang="fr-FR" b="0" dirty="0"/>
              <a:t>moins de FA mais maintien des thématiques souhaitées à l’exception des manifestations sportives)</a:t>
            </a:r>
            <a:endParaRPr b="1" dirty="0"/>
          </a:p>
        </p:txBody>
      </p:sp>
      <p:sp>
        <p:nvSpPr>
          <p:cNvPr id="395" name="Google Shape;395;p28: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9: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endParaRPr dirty="0"/>
          </a:p>
        </p:txBody>
      </p:sp>
      <p:sp>
        <p:nvSpPr>
          <p:cNvPr id="403" name="Google Shape;403;p29: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11</a:t>
            </a:fld>
            <a:endParaRPr/>
          </a:p>
        </p:txBody>
      </p:sp>
    </p:spTree>
    <p:extLst>
      <p:ext uri="{BB962C8B-B14F-4D97-AF65-F5344CB8AC3E}">
        <p14:creationId xmlns:p14="http://schemas.microsoft.com/office/powerpoint/2010/main" val="1892895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7: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defTabSz="947958">
              <a:defRPr/>
            </a:pPr>
            <a:r>
              <a:rPr lang="fr-FR" b="1" dirty="0">
                <a:highlight>
                  <a:srgbClr val="C0C0C0"/>
                </a:highlight>
                <a:latin typeface="Barlow" panose="00000500000000000000" pitchFamily="2" charset="0"/>
              </a:rPr>
              <a:t>Plus de pré-instruction </a:t>
            </a:r>
            <a:r>
              <a:rPr lang="fr-FR" dirty="0">
                <a:latin typeface="Barlow" panose="00000500000000000000" pitchFamily="2" charset="0"/>
              </a:rPr>
              <a:t>officielle localement &gt; perte de la compétence administrative (niveau d’assurance sur le montant envisageable)</a:t>
            </a:r>
          </a:p>
          <a:p>
            <a:pPr marL="0" indent="0"/>
            <a:r>
              <a:rPr lang="fr-FR" b="1" dirty="0"/>
              <a:t>Inquiétude</a:t>
            </a:r>
            <a:r>
              <a:rPr lang="fr-FR" dirty="0"/>
              <a:t> sur la capacité de mener un suivi technique comme avant</a:t>
            </a:r>
            <a:endParaRPr dirty="0"/>
          </a:p>
        </p:txBody>
      </p:sp>
      <p:sp>
        <p:nvSpPr>
          <p:cNvPr id="377" name="Google Shape;377;p27: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9: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r>
              <a:rPr lang="fr-FR" b="1"/>
              <a:t>PRESENTER LES FA DU COMITE TECHNIQUE</a:t>
            </a:r>
            <a:endParaRPr/>
          </a:p>
        </p:txBody>
      </p:sp>
      <p:sp>
        <p:nvSpPr>
          <p:cNvPr id="403" name="Google Shape;403;p29: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9: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endParaRPr dirty="0"/>
          </a:p>
        </p:txBody>
      </p:sp>
      <p:sp>
        <p:nvSpPr>
          <p:cNvPr id="403" name="Google Shape;403;p29: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a:spLocks noGrp="1" noRot="1" noChangeAspect="1"/>
          </p:cNvSpPr>
          <p:nvPr>
            <p:ph type="sldImg" idx="2"/>
          </p:nvPr>
        </p:nvSpPr>
        <p:spPr>
          <a:xfrm>
            <a:off x="546100" y="1319213"/>
            <a:ext cx="6334125" cy="356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9:notes"/>
          <p:cNvSpPr txBox="1">
            <a:spLocks noGrp="1"/>
          </p:cNvSpPr>
          <p:nvPr>
            <p:ph type="body" idx="1"/>
          </p:nvPr>
        </p:nvSpPr>
        <p:spPr>
          <a:xfrm>
            <a:off x="742427" y="5078219"/>
            <a:ext cx="5939408" cy="4154906"/>
          </a:xfrm>
          <a:prstGeom prst="rect">
            <a:avLst/>
          </a:prstGeom>
          <a:noFill/>
          <a:ln>
            <a:noFill/>
          </a:ln>
        </p:spPr>
        <p:txBody>
          <a:bodyPr spcFirstLastPara="1" wrap="square" lIns="102694" tIns="51333" rIns="102694" bIns="51333" anchor="t" anchorCtr="0">
            <a:noAutofit/>
          </a:bodyPr>
          <a:lstStyle/>
          <a:p>
            <a:pPr marL="0" indent="0"/>
            <a:endParaRPr dirty="0"/>
          </a:p>
        </p:txBody>
      </p:sp>
      <p:sp>
        <p:nvSpPr>
          <p:cNvPr id="403" name="Google Shape;403;p29:notes"/>
          <p:cNvSpPr txBox="1">
            <a:spLocks noGrp="1"/>
          </p:cNvSpPr>
          <p:nvPr>
            <p:ph type="sldNum" idx="12"/>
          </p:nvPr>
        </p:nvSpPr>
        <p:spPr>
          <a:xfrm>
            <a:off x="4205364" y="10022706"/>
            <a:ext cx="3217179" cy="529439"/>
          </a:xfrm>
          <a:prstGeom prst="rect">
            <a:avLst/>
          </a:prstGeom>
          <a:noFill/>
          <a:ln>
            <a:noFill/>
          </a:ln>
        </p:spPr>
        <p:txBody>
          <a:bodyPr spcFirstLastPara="1" wrap="square" lIns="102694" tIns="51333" rIns="102694" bIns="51333" anchor="b" anchorCtr="0">
            <a:noAutofit/>
          </a:bodyPr>
          <a:lstStyle/>
          <a:p>
            <a:pPr algn="r"/>
            <a:fld id="{00000000-1234-1234-1234-123412341234}" type="slidenum">
              <a:rPr lang="fr-FR"/>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a:spLocks noGrp="1" noRot="1" noChangeAspect="1"/>
          </p:cNvSpPr>
          <p:nvPr>
            <p:ph type="sldImg" idx="2"/>
          </p:nvPr>
        </p:nvSpPr>
        <p:spPr>
          <a:xfrm>
            <a:off x="546100" y="1319213"/>
            <a:ext cx="6334125" cy="356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9:notes"/>
          <p:cNvSpPr txBox="1">
            <a:spLocks noGrp="1"/>
          </p:cNvSpPr>
          <p:nvPr>
            <p:ph type="body" idx="1"/>
          </p:nvPr>
        </p:nvSpPr>
        <p:spPr>
          <a:xfrm>
            <a:off x="742427" y="5078219"/>
            <a:ext cx="5939408" cy="4154906"/>
          </a:xfrm>
          <a:prstGeom prst="rect">
            <a:avLst/>
          </a:prstGeom>
          <a:noFill/>
          <a:ln>
            <a:noFill/>
          </a:ln>
        </p:spPr>
        <p:txBody>
          <a:bodyPr spcFirstLastPara="1" wrap="square" lIns="102694" tIns="51333" rIns="102694" bIns="51333" anchor="t" anchorCtr="0">
            <a:noAutofit/>
          </a:bodyPr>
          <a:lstStyle/>
          <a:p>
            <a:pPr marL="0" indent="0"/>
            <a:endParaRPr dirty="0"/>
          </a:p>
        </p:txBody>
      </p:sp>
      <p:sp>
        <p:nvSpPr>
          <p:cNvPr id="403" name="Google Shape;403;p29:notes"/>
          <p:cNvSpPr txBox="1">
            <a:spLocks noGrp="1"/>
          </p:cNvSpPr>
          <p:nvPr>
            <p:ph type="sldNum" idx="12"/>
          </p:nvPr>
        </p:nvSpPr>
        <p:spPr>
          <a:xfrm>
            <a:off x="4205364" y="10022706"/>
            <a:ext cx="3217179" cy="529439"/>
          </a:xfrm>
          <a:prstGeom prst="rect">
            <a:avLst/>
          </a:prstGeom>
          <a:noFill/>
          <a:ln>
            <a:noFill/>
          </a:ln>
        </p:spPr>
        <p:txBody>
          <a:bodyPr spcFirstLastPara="1" wrap="square" lIns="102694" tIns="51333" rIns="102694" bIns="51333" anchor="b" anchorCtr="0">
            <a:noAutofit/>
          </a:bodyPr>
          <a:lstStyle/>
          <a:p>
            <a:pPr algn="r"/>
            <a:fld id="{00000000-1234-1234-1234-123412341234}" type="slidenum">
              <a:rPr lang="fr-FR"/>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9: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r>
              <a:rPr lang="fr-FR" b="1"/>
              <a:t>PRESENTER LES FA DU COMITE TECHNIQUE</a:t>
            </a:r>
            <a:endParaRPr/>
          </a:p>
        </p:txBody>
      </p:sp>
      <p:sp>
        <p:nvSpPr>
          <p:cNvPr id="403" name="Google Shape;403;p29: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17</a:t>
            </a:fld>
            <a:endParaRPr/>
          </a:p>
        </p:txBody>
      </p:sp>
    </p:spTree>
    <p:extLst>
      <p:ext uri="{BB962C8B-B14F-4D97-AF65-F5344CB8AC3E}">
        <p14:creationId xmlns:p14="http://schemas.microsoft.com/office/powerpoint/2010/main" val="923089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0:notes"/>
          <p:cNvSpPr>
            <a:spLocks noGrp="1" noRot="1" noChangeAspect="1"/>
          </p:cNvSpPr>
          <p:nvPr>
            <p:ph type="sldImg" idx="2"/>
          </p:nvPr>
        </p:nvSpPr>
        <p:spPr>
          <a:xfrm>
            <a:off x="546100" y="1319213"/>
            <a:ext cx="6334125" cy="356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0:notes"/>
          <p:cNvSpPr txBox="1">
            <a:spLocks noGrp="1"/>
          </p:cNvSpPr>
          <p:nvPr>
            <p:ph type="body" idx="1"/>
          </p:nvPr>
        </p:nvSpPr>
        <p:spPr>
          <a:xfrm>
            <a:off x="742427" y="5078219"/>
            <a:ext cx="5939408" cy="4154906"/>
          </a:xfrm>
          <a:prstGeom prst="rect">
            <a:avLst/>
          </a:prstGeom>
          <a:noFill/>
          <a:ln>
            <a:noFill/>
          </a:ln>
        </p:spPr>
        <p:txBody>
          <a:bodyPr spcFirstLastPara="1" wrap="square" lIns="102685" tIns="51317" rIns="102685" bIns="51317" anchor="t" anchorCtr="0">
            <a:noAutofit/>
          </a:bodyPr>
          <a:lstStyle/>
          <a:p>
            <a:pPr marL="0" indent="0"/>
            <a:endParaRPr/>
          </a:p>
        </p:txBody>
      </p:sp>
      <p:sp>
        <p:nvSpPr>
          <p:cNvPr id="417" name="Google Shape;417;p30:notes"/>
          <p:cNvSpPr txBox="1">
            <a:spLocks noGrp="1"/>
          </p:cNvSpPr>
          <p:nvPr>
            <p:ph type="sldNum" idx="12"/>
          </p:nvPr>
        </p:nvSpPr>
        <p:spPr>
          <a:xfrm>
            <a:off x="4205364" y="10022706"/>
            <a:ext cx="3217179" cy="529439"/>
          </a:xfrm>
          <a:prstGeom prst="rect">
            <a:avLst/>
          </a:prstGeom>
          <a:noFill/>
          <a:ln>
            <a:noFill/>
          </a:ln>
        </p:spPr>
        <p:txBody>
          <a:bodyPr spcFirstLastPara="1" wrap="square" lIns="102685" tIns="51317" rIns="102685" bIns="51317" anchor="b" anchorCtr="0">
            <a:noAutofit/>
          </a:bodyPr>
          <a:lstStyle/>
          <a:p>
            <a:pPr algn="r">
              <a:buSzPts val="1400"/>
            </a:pPr>
            <a:fld id="{00000000-1234-1234-1234-123412341234}" type="slidenum">
              <a:rPr lang="fr-FR"/>
              <a:pPr algn="r">
                <a:buSzPts val="14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7:notes"/>
          <p:cNvSpPr>
            <a:spLocks noGrp="1" noRot="1" noChangeAspect="1"/>
          </p:cNvSpPr>
          <p:nvPr>
            <p:ph type="sldImg" idx="2"/>
          </p:nvPr>
        </p:nvSpPr>
        <p:spPr>
          <a:xfrm>
            <a:off x="546100" y="1319213"/>
            <a:ext cx="6334125" cy="356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67:notes"/>
          <p:cNvSpPr txBox="1">
            <a:spLocks noGrp="1"/>
          </p:cNvSpPr>
          <p:nvPr>
            <p:ph type="body" idx="1"/>
          </p:nvPr>
        </p:nvSpPr>
        <p:spPr>
          <a:xfrm>
            <a:off x="742427" y="5078219"/>
            <a:ext cx="5939408" cy="4154906"/>
          </a:xfrm>
          <a:prstGeom prst="rect">
            <a:avLst/>
          </a:prstGeom>
          <a:noFill/>
          <a:ln>
            <a:noFill/>
          </a:ln>
        </p:spPr>
        <p:txBody>
          <a:bodyPr spcFirstLastPara="1" wrap="square" lIns="102685" tIns="51317" rIns="102685" bIns="51317" anchor="t" anchorCtr="0">
            <a:noAutofit/>
          </a:bodyPr>
          <a:lstStyle/>
          <a:p>
            <a:pPr marL="0" indent="0"/>
            <a:endParaRPr/>
          </a:p>
        </p:txBody>
      </p:sp>
      <p:sp>
        <p:nvSpPr>
          <p:cNvPr id="499" name="Google Shape;499;p67:notes"/>
          <p:cNvSpPr txBox="1">
            <a:spLocks noGrp="1"/>
          </p:cNvSpPr>
          <p:nvPr>
            <p:ph type="sldNum" idx="12"/>
          </p:nvPr>
        </p:nvSpPr>
        <p:spPr>
          <a:xfrm>
            <a:off x="4205364" y="10022706"/>
            <a:ext cx="3217179" cy="529439"/>
          </a:xfrm>
          <a:prstGeom prst="rect">
            <a:avLst/>
          </a:prstGeom>
          <a:noFill/>
          <a:ln>
            <a:noFill/>
          </a:ln>
        </p:spPr>
        <p:txBody>
          <a:bodyPr spcFirstLastPara="1" wrap="square" lIns="102685" tIns="51317" rIns="102685" bIns="51317" anchor="b" anchorCtr="0">
            <a:noAutofit/>
          </a:bodyPr>
          <a:lstStyle/>
          <a:p>
            <a:pPr algn="r">
              <a:buSzPts val="1400"/>
            </a:pPr>
            <a:fld id="{00000000-1234-1234-1234-123412341234}" type="slidenum">
              <a:rPr lang="fr-FR"/>
              <a:pPr algn="r">
                <a:buSzPts val="1400"/>
              </a:pPr>
              <a:t>19</a:t>
            </a:fld>
            <a:endParaRPr/>
          </a:p>
        </p:txBody>
      </p:sp>
    </p:spTree>
    <p:extLst>
      <p:ext uri="{BB962C8B-B14F-4D97-AF65-F5344CB8AC3E}">
        <p14:creationId xmlns:p14="http://schemas.microsoft.com/office/powerpoint/2010/main" val="104490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endParaRPr lang="fr-FR" dirty="0"/>
          </a:p>
        </p:txBody>
      </p:sp>
      <p:sp>
        <p:nvSpPr>
          <p:cNvPr id="105" name="Google Shape;105;p2: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2</a:t>
            </a:fld>
            <a:endParaRPr/>
          </a:p>
        </p:txBody>
      </p:sp>
    </p:spTree>
    <p:extLst>
      <p:ext uri="{BB962C8B-B14F-4D97-AF65-F5344CB8AC3E}">
        <p14:creationId xmlns:p14="http://schemas.microsoft.com/office/powerpoint/2010/main" val="1382026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64:notes"/>
          <p:cNvSpPr>
            <a:spLocks noGrp="1" noRot="1" noChangeAspect="1"/>
          </p:cNvSpPr>
          <p:nvPr>
            <p:ph type="sldImg" idx="2"/>
          </p:nvPr>
        </p:nvSpPr>
        <p:spPr>
          <a:xfrm>
            <a:off x="546100" y="1319213"/>
            <a:ext cx="6334125" cy="356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64:notes"/>
          <p:cNvSpPr txBox="1">
            <a:spLocks noGrp="1"/>
          </p:cNvSpPr>
          <p:nvPr>
            <p:ph type="body" idx="1"/>
          </p:nvPr>
        </p:nvSpPr>
        <p:spPr>
          <a:xfrm>
            <a:off x="742427" y="5078219"/>
            <a:ext cx="5939408" cy="4154906"/>
          </a:xfrm>
          <a:prstGeom prst="rect">
            <a:avLst/>
          </a:prstGeom>
          <a:noFill/>
          <a:ln>
            <a:noFill/>
          </a:ln>
        </p:spPr>
        <p:txBody>
          <a:bodyPr spcFirstLastPara="1" wrap="square" lIns="102685" tIns="51317" rIns="102685" bIns="51317" anchor="t" anchorCtr="0">
            <a:noAutofit/>
          </a:bodyPr>
          <a:lstStyle/>
          <a:p>
            <a:pPr marL="0" indent="0"/>
            <a:endParaRPr/>
          </a:p>
        </p:txBody>
      </p:sp>
      <p:sp>
        <p:nvSpPr>
          <p:cNvPr id="471" name="Google Shape;471;p64:notes"/>
          <p:cNvSpPr txBox="1">
            <a:spLocks noGrp="1"/>
          </p:cNvSpPr>
          <p:nvPr>
            <p:ph type="sldNum" idx="12"/>
          </p:nvPr>
        </p:nvSpPr>
        <p:spPr>
          <a:xfrm>
            <a:off x="4205364" y="10022706"/>
            <a:ext cx="3217179" cy="529439"/>
          </a:xfrm>
          <a:prstGeom prst="rect">
            <a:avLst/>
          </a:prstGeom>
          <a:noFill/>
          <a:ln>
            <a:noFill/>
          </a:ln>
        </p:spPr>
        <p:txBody>
          <a:bodyPr spcFirstLastPara="1" wrap="square" lIns="102685" tIns="51317" rIns="102685" bIns="51317" anchor="b" anchorCtr="0">
            <a:noAutofit/>
          </a:bodyPr>
          <a:lstStyle/>
          <a:p>
            <a:pPr algn="r">
              <a:buSzPts val="1400"/>
            </a:pPr>
            <a:fld id="{00000000-1234-1234-1234-123412341234}" type="slidenum">
              <a:rPr lang="fr-FR"/>
              <a:pPr algn="r">
                <a:buSzPts val="1400"/>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7:notes"/>
          <p:cNvSpPr>
            <a:spLocks noGrp="1" noRot="1" noChangeAspect="1"/>
          </p:cNvSpPr>
          <p:nvPr>
            <p:ph type="sldImg" idx="2"/>
          </p:nvPr>
        </p:nvSpPr>
        <p:spPr>
          <a:xfrm>
            <a:off x="546100" y="1319213"/>
            <a:ext cx="6334125" cy="356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67:notes"/>
          <p:cNvSpPr txBox="1">
            <a:spLocks noGrp="1"/>
          </p:cNvSpPr>
          <p:nvPr>
            <p:ph type="body" idx="1"/>
          </p:nvPr>
        </p:nvSpPr>
        <p:spPr>
          <a:xfrm>
            <a:off x="742427" y="5078219"/>
            <a:ext cx="5939408" cy="4154906"/>
          </a:xfrm>
          <a:prstGeom prst="rect">
            <a:avLst/>
          </a:prstGeom>
          <a:noFill/>
          <a:ln>
            <a:noFill/>
          </a:ln>
        </p:spPr>
        <p:txBody>
          <a:bodyPr spcFirstLastPara="1" wrap="square" lIns="102685" tIns="51317" rIns="102685" bIns="51317" anchor="t" anchorCtr="0">
            <a:noAutofit/>
          </a:bodyPr>
          <a:lstStyle/>
          <a:p>
            <a:pPr marL="0" indent="0"/>
            <a:endParaRPr/>
          </a:p>
        </p:txBody>
      </p:sp>
      <p:sp>
        <p:nvSpPr>
          <p:cNvPr id="499" name="Google Shape;499;p67:notes"/>
          <p:cNvSpPr txBox="1">
            <a:spLocks noGrp="1"/>
          </p:cNvSpPr>
          <p:nvPr>
            <p:ph type="sldNum" idx="12"/>
          </p:nvPr>
        </p:nvSpPr>
        <p:spPr>
          <a:xfrm>
            <a:off x="4205364" y="10022706"/>
            <a:ext cx="3217179" cy="529439"/>
          </a:xfrm>
          <a:prstGeom prst="rect">
            <a:avLst/>
          </a:prstGeom>
          <a:noFill/>
          <a:ln>
            <a:noFill/>
          </a:ln>
        </p:spPr>
        <p:txBody>
          <a:bodyPr spcFirstLastPara="1" wrap="square" lIns="102685" tIns="51317" rIns="102685" bIns="51317" anchor="b" anchorCtr="0">
            <a:noAutofit/>
          </a:bodyPr>
          <a:lstStyle/>
          <a:p>
            <a:pPr algn="r">
              <a:buSzPts val="1400"/>
            </a:pPr>
            <a:fld id="{00000000-1234-1234-1234-123412341234}" type="slidenum">
              <a:rPr lang="fr-FR"/>
              <a:pPr algn="r">
                <a:buSzPts val="14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0: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spcBef>
                <a:spcPts val="867"/>
              </a:spcBef>
            </a:pPr>
            <a:endParaRPr dirty="0"/>
          </a:p>
        </p:txBody>
      </p:sp>
      <p:sp>
        <p:nvSpPr>
          <p:cNvPr id="411" name="Google Shape;411;p30: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22</a:t>
            </a:fld>
            <a:endParaRPr/>
          </a:p>
        </p:txBody>
      </p:sp>
    </p:spTree>
    <p:extLst>
      <p:ext uri="{BB962C8B-B14F-4D97-AF65-F5344CB8AC3E}">
        <p14:creationId xmlns:p14="http://schemas.microsoft.com/office/powerpoint/2010/main" val="3798901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3: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r>
              <a:rPr lang="fr-FR" dirty="0"/>
              <a:t>Consultations écrites et </a:t>
            </a:r>
            <a:r>
              <a:rPr lang="fr-FR" dirty="0" err="1"/>
              <a:t>visio</a:t>
            </a:r>
            <a:r>
              <a:rPr lang="fr-FR" dirty="0"/>
              <a:t> pour compenser si besoins +++</a:t>
            </a:r>
            <a:endParaRPr dirty="0"/>
          </a:p>
        </p:txBody>
      </p:sp>
      <p:sp>
        <p:nvSpPr>
          <p:cNvPr id="346" name="Google Shape;346;p23: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23</a:t>
            </a:fld>
            <a:endParaRPr/>
          </a:p>
        </p:txBody>
      </p:sp>
    </p:spTree>
    <p:extLst>
      <p:ext uri="{BB962C8B-B14F-4D97-AF65-F5344CB8AC3E}">
        <p14:creationId xmlns:p14="http://schemas.microsoft.com/office/powerpoint/2010/main" val="1181296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0: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buSzPts val="1200"/>
            </a:pPr>
            <a:r>
              <a:rPr lang="fr-FR" sz="1300" dirty="0">
                <a:solidFill>
                  <a:srgbClr val="000000"/>
                </a:solidFill>
                <a:latin typeface="Barlow"/>
                <a:ea typeface="Barlow"/>
                <a:cs typeface="Barlow"/>
                <a:sym typeface="Barlow"/>
              </a:rPr>
              <a:t>Proposition candidature &amp; Engagement dans la convention</a:t>
            </a:r>
          </a:p>
          <a:p>
            <a:pPr marL="0" indent="0">
              <a:buSzPts val="1200"/>
            </a:pPr>
            <a:r>
              <a:rPr lang="fr-FR" sz="1300" dirty="0">
                <a:solidFill>
                  <a:srgbClr val="000000"/>
                </a:solidFill>
                <a:latin typeface="Barlow"/>
                <a:sym typeface="Barlow"/>
              </a:rPr>
              <a:t>AMI pour les privés + Chambres consulaires</a:t>
            </a:r>
            <a:endParaRPr lang="fr-FR" dirty="0"/>
          </a:p>
          <a:p>
            <a:pPr marL="0" indent="0" defTabSz="947958">
              <a:defRPr/>
            </a:pPr>
            <a:r>
              <a:rPr lang="fr-FR" dirty="0"/>
              <a:t>ADCR services: </a:t>
            </a:r>
            <a:r>
              <a:rPr lang="fr-FR" b="1" i="0" dirty="0">
                <a:solidFill>
                  <a:srgbClr val="1F497D"/>
                </a:solidFill>
                <a:effectLst/>
                <a:latin typeface="Calibri" panose="020F0502020204030204" pitchFamily="34" charset="0"/>
              </a:rPr>
              <a:t>Myriam BOSSERT</a:t>
            </a:r>
            <a:endParaRPr lang="fr-FR" dirty="0">
              <a:solidFill>
                <a:srgbClr val="000000"/>
              </a:solidFill>
              <a:latin typeface="Calibri" panose="020F0502020204030204" pitchFamily="34" charset="0"/>
            </a:endParaRPr>
          </a:p>
          <a:p>
            <a:pPr algn="just">
              <a:spcAft>
                <a:spcPts val="829"/>
              </a:spcAft>
            </a:pPr>
            <a:endParaRPr lang="fr-FR" dirty="0">
              <a:solidFill>
                <a:srgbClr val="000000"/>
              </a:solidFill>
              <a:latin typeface="Calibri" panose="020F0502020204030204" pitchFamily="34" charset="0"/>
            </a:endParaRPr>
          </a:p>
          <a:p>
            <a:pPr algn="just">
              <a:spcAft>
                <a:spcPts val="829"/>
              </a:spcAft>
            </a:pPr>
            <a:r>
              <a:rPr lang="fr-FR" dirty="0">
                <a:solidFill>
                  <a:srgbClr val="000000"/>
                </a:solidFill>
                <a:latin typeface="Calibri" panose="020F0502020204030204" pitchFamily="34" charset="0"/>
              </a:rPr>
              <a:t>Si le Président des séances désigné par les membres du GAL n’est pas le Président du GAL, ses missions sont limitées aux points suivants : </a:t>
            </a:r>
            <a:endParaRPr lang="fr-FR" b="0" dirty="0">
              <a:effectLst/>
            </a:endParaRPr>
          </a:p>
          <a:p>
            <a:pPr algn="just" fontAlgn="base">
              <a:buFont typeface="Arial" panose="020B0604020202020204" pitchFamily="34" charset="0"/>
              <a:buChar char="•"/>
            </a:pPr>
            <a:r>
              <a:rPr lang="fr-FR" dirty="0">
                <a:solidFill>
                  <a:srgbClr val="000000"/>
                </a:solidFill>
                <a:latin typeface="Calibri" panose="020F0502020204030204" pitchFamily="34" charset="0"/>
              </a:rPr>
              <a:t>Animer les débats lors des instances décisionnelles territoriales ;</a:t>
            </a:r>
            <a:endParaRPr lang="fr-FR" i="1" dirty="0">
              <a:solidFill>
                <a:srgbClr val="000000"/>
              </a:solidFill>
              <a:latin typeface="Calibri" panose="020F0502020204030204" pitchFamily="34" charset="0"/>
            </a:endParaRPr>
          </a:p>
          <a:p>
            <a:pPr algn="just" fontAlgn="base">
              <a:spcAft>
                <a:spcPts val="829"/>
              </a:spcAft>
              <a:buFont typeface="Arial" panose="020B0604020202020204" pitchFamily="34" charset="0"/>
              <a:buChar char="•"/>
            </a:pPr>
            <a:r>
              <a:rPr lang="fr-FR" dirty="0">
                <a:solidFill>
                  <a:srgbClr val="000000"/>
                </a:solidFill>
                <a:latin typeface="Calibri" panose="020F0502020204030204" pitchFamily="34" charset="0"/>
              </a:rPr>
              <a:t>S’assurer du bon déroulement de la procédure de sélection et de la prévention des conflits d’intérêts. </a:t>
            </a:r>
          </a:p>
          <a:p>
            <a:pPr marL="0" indent="0">
              <a:spcBef>
                <a:spcPts val="867"/>
              </a:spcBef>
            </a:pPr>
            <a:endParaRPr lang="fr-FR" dirty="0"/>
          </a:p>
          <a:p>
            <a:pPr marL="0" indent="0" defTabSz="947958">
              <a:spcBef>
                <a:spcPts val="867"/>
              </a:spcBef>
              <a:defRPr/>
            </a:pPr>
            <a:r>
              <a:rPr lang="fr-FR" dirty="0">
                <a:solidFill>
                  <a:srgbClr val="000000"/>
                </a:solidFill>
                <a:latin typeface="Barlow"/>
              </a:rPr>
              <a:t>Pour remplacer membres: un appel à candidature sera alors lancé par le GAL pour procéder aux remplacements nécessaires dans le respect de l’équilibre des structures / thématiques représentées groupes d’intérêts.</a:t>
            </a:r>
          </a:p>
          <a:p>
            <a:pPr marL="0" indent="0" defTabSz="947958">
              <a:spcBef>
                <a:spcPts val="867"/>
              </a:spcBef>
              <a:defRPr/>
            </a:pPr>
            <a:endParaRPr lang="fr-FR" dirty="0">
              <a:solidFill>
                <a:srgbClr val="000000"/>
              </a:solidFill>
              <a:latin typeface="Barlow"/>
            </a:endParaRPr>
          </a:p>
          <a:p>
            <a:pPr marL="0" indent="0" defTabSz="947958">
              <a:spcBef>
                <a:spcPts val="867"/>
              </a:spcBef>
              <a:defRPr/>
            </a:pPr>
            <a:r>
              <a:rPr lang="fr-FR" dirty="0">
                <a:solidFill>
                  <a:srgbClr val="000000"/>
                </a:solidFill>
                <a:latin typeface="Barlow"/>
              </a:rPr>
              <a:t>VP: Qui a la priorité? Privé &gt;&gt;&gt; A écrire</a:t>
            </a:r>
          </a:p>
          <a:p>
            <a:pPr marL="0" indent="0">
              <a:spcBef>
                <a:spcPts val="867"/>
              </a:spcBef>
            </a:pPr>
            <a:endParaRPr dirty="0"/>
          </a:p>
        </p:txBody>
      </p:sp>
      <p:sp>
        <p:nvSpPr>
          <p:cNvPr id="411" name="Google Shape;411;p30: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24</a:t>
            </a:fld>
            <a:endParaRPr/>
          </a:p>
        </p:txBody>
      </p:sp>
    </p:spTree>
    <p:extLst>
      <p:ext uri="{BB962C8B-B14F-4D97-AF65-F5344CB8AC3E}">
        <p14:creationId xmlns:p14="http://schemas.microsoft.com/office/powerpoint/2010/main" val="2265181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0: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473979" indent="-236990" algn="just" defTabSz="947958">
              <a:spcAft>
                <a:spcPts val="829"/>
              </a:spcAft>
              <a:defRPr/>
            </a:pPr>
            <a:r>
              <a:rPr lang="fr-FR" dirty="0">
                <a:solidFill>
                  <a:srgbClr val="000000"/>
                </a:solidFill>
                <a:latin typeface="Barlow"/>
              </a:rPr>
              <a:t>50% Privé: Pour que la décision n’appartienne à aucun groupe d’intérêt en particulier, </a:t>
            </a:r>
          </a:p>
          <a:p>
            <a:pPr marL="473979" indent="-236990" algn="just" defTabSz="947958">
              <a:spcAft>
                <a:spcPts val="829"/>
              </a:spcAft>
              <a:defRPr/>
            </a:pPr>
            <a:r>
              <a:rPr lang="fr-FR" dirty="0">
                <a:solidFill>
                  <a:srgbClr val="000000"/>
                </a:solidFill>
                <a:latin typeface="Barlow"/>
              </a:rPr>
              <a:t>En effet, les représentants socioéconomiques privés constituent un collège privé pluriel (acteurs sociaux, environnementaux, économiques…) ne pouvant être considéré comme un unique groupe d’intérêt. Le collège privé peut donc être plus représenté que le collège public.</a:t>
            </a:r>
          </a:p>
          <a:p>
            <a:pPr algn="just">
              <a:spcAft>
                <a:spcPts val="829"/>
              </a:spcAft>
            </a:pPr>
            <a:endParaRPr dirty="0"/>
          </a:p>
        </p:txBody>
      </p:sp>
      <p:sp>
        <p:nvSpPr>
          <p:cNvPr id="411" name="Google Shape;411;p30: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25</a:t>
            </a:fld>
            <a:endParaRPr/>
          </a:p>
        </p:txBody>
      </p:sp>
    </p:spTree>
    <p:extLst>
      <p:ext uri="{BB962C8B-B14F-4D97-AF65-F5344CB8AC3E}">
        <p14:creationId xmlns:p14="http://schemas.microsoft.com/office/powerpoint/2010/main" val="3145699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0: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algn="just">
              <a:spcAft>
                <a:spcPts val="829"/>
              </a:spcAft>
            </a:pPr>
            <a:endParaRPr dirty="0"/>
          </a:p>
        </p:txBody>
      </p:sp>
      <p:sp>
        <p:nvSpPr>
          <p:cNvPr id="411" name="Google Shape;411;p30: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26</a:t>
            </a:fld>
            <a:endParaRPr/>
          </a:p>
        </p:txBody>
      </p:sp>
    </p:spTree>
    <p:extLst>
      <p:ext uri="{BB962C8B-B14F-4D97-AF65-F5344CB8AC3E}">
        <p14:creationId xmlns:p14="http://schemas.microsoft.com/office/powerpoint/2010/main" val="2035713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0: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spcBef>
                <a:spcPts val="867"/>
              </a:spcBef>
            </a:pPr>
            <a:endParaRPr dirty="0"/>
          </a:p>
        </p:txBody>
      </p:sp>
      <p:sp>
        <p:nvSpPr>
          <p:cNvPr id="411" name="Google Shape;411;p30: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0: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spcBef>
                <a:spcPts val="867"/>
              </a:spcBef>
            </a:pPr>
            <a:endParaRPr dirty="0"/>
          </a:p>
        </p:txBody>
      </p:sp>
      <p:sp>
        <p:nvSpPr>
          <p:cNvPr id="411" name="Google Shape;411;p30: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28</a:t>
            </a:fld>
            <a:endParaRPr/>
          </a:p>
        </p:txBody>
      </p:sp>
    </p:spTree>
    <p:extLst>
      <p:ext uri="{BB962C8B-B14F-4D97-AF65-F5344CB8AC3E}">
        <p14:creationId xmlns:p14="http://schemas.microsoft.com/office/powerpoint/2010/main" val="8958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1:notes"/>
          <p:cNvSpPr txBox="1">
            <a:spLocks noGrp="1"/>
          </p:cNvSpPr>
          <p:nvPr>
            <p:ph type="body" idx="1"/>
          </p:nvPr>
        </p:nvSpPr>
        <p:spPr>
          <a:xfrm>
            <a:off x="710407" y="4925407"/>
            <a:ext cx="5683250" cy="4029879"/>
          </a:xfrm>
          <a:prstGeom prst="rect">
            <a:avLst/>
          </a:prstGeom>
        </p:spPr>
        <p:txBody>
          <a:bodyPr spcFirstLastPara="1" wrap="square" lIns="99028" tIns="49501" rIns="99028" bIns="49501" anchor="t" anchorCtr="0">
            <a:noAutofit/>
          </a:bodyPr>
          <a:lstStyle/>
          <a:p>
            <a:pPr marL="0" indent="0" defTabSz="947958">
              <a:defRPr/>
            </a:pPr>
            <a:r>
              <a:rPr lang="fr-FR" dirty="0">
                <a:solidFill>
                  <a:srgbClr val="000000"/>
                </a:solidFill>
                <a:highlight>
                  <a:srgbClr val="FFFF00"/>
                </a:highlight>
              </a:rPr>
              <a:t>Le porteur de projet, les membres des comités techniques ou l’équipe technique du GAL peuvent produire une analyse des projets selon les critères de sélection. Quand cette analyse existe, les membres du GAL peuvent valider l’analyse par un vote. Si l’analyse n’est pas validée, chaque membre du GAL procédera à un vote individuel pour chaque critère à modifier. De même, si l’analyse est incomplète (pas de proposition d’arbitrage sur certains critères par exemple), chaque membre du GAL procédera à un vote individuel pour les critères concernés. </a:t>
            </a:r>
            <a:r>
              <a:rPr lang="fr-FR" b="1" dirty="0">
                <a:solidFill>
                  <a:srgbClr val="000000"/>
                </a:solidFill>
                <a:highlight>
                  <a:srgbClr val="FFFF00"/>
                </a:highlight>
              </a:rPr>
              <a:t>PROPOSER D’OUVRIR LE VOTE PAR CRITERE SI DEMANDE D’AU MOINS 1/3 DES VOTANTS</a:t>
            </a:r>
            <a:r>
              <a:rPr lang="fr-FR" dirty="0"/>
              <a:t/>
            </a:r>
            <a:br>
              <a:rPr lang="fr-FR" dirty="0"/>
            </a:br>
            <a:endParaRPr lang="fr-FR" dirty="0"/>
          </a:p>
        </p:txBody>
      </p:sp>
      <p:sp>
        <p:nvSpPr>
          <p:cNvPr id="417" name="Google Shape;417;p3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177742" indent="-177742">
              <a:buFont typeface="Arial" panose="020B0604020202020204" pitchFamily="34" charset="0"/>
              <a:buChar char="•"/>
            </a:pPr>
            <a:endParaRPr lang="fr-FR" b="1" dirty="0"/>
          </a:p>
        </p:txBody>
      </p:sp>
      <p:sp>
        <p:nvSpPr>
          <p:cNvPr id="114" name="Google Shape;114;p3: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0: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spcBef>
                <a:spcPts val="867"/>
              </a:spcBef>
            </a:pPr>
            <a:r>
              <a:rPr lang="fr-FR" dirty="0"/>
              <a:t>Avantage:</a:t>
            </a:r>
          </a:p>
          <a:p>
            <a:pPr marL="177742" indent="-177742">
              <a:spcBef>
                <a:spcPts val="867"/>
              </a:spcBef>
              <a:buFont typeface="Arial" panose="020B0604020202020204" pitchFamily="34" charset="0"/>
              <a:buChar char="•"/>
            </a:pPr>
            <a:r>
              <a:rPr lang="fr-FR" dirty="0"/>
              <a:t>Plus de participation possible</a:t>
            </a:r>
          </a:p>
          <a:p>
            <a:pPr marL="177742" indent="-177742">
              <a:spcBef>
                <a:spcPts val="867"/>
              </a:spcBef>
              <a:buFont typeface="Arial" panose="020B0604020202020204" pitchFamily="34" charset="0"/>
              <a:buChar char="•"/>
            </a:pPr>
            <a:r>
              <a:rPr lang="fr-FR" dirty="0"/>
              <a:t>Anonymat</a:t>
            </a:r>
          </a:p>
          <a:p>
            <a:pPr marL="0" indent="0">
              <a:spcBef>
                <a:spcPts val="867"/>
              </a:spcBef>
            </a:pPr>
            <a:endParaRPr lang="fr-FR" dirty="0"/>
          </a:p>
          <a:p>
            <a:pPr marL="0" indent="0">
              <a:spcBef>
                <a:spcPts val="867"/>
              </a:spcBef>
            </a:pPr>
            <a:r>
              <a:rPr lang="fr-FR" dirty="0"/>
              <a:t>Garde-fou</a:t>
            </a:r>
          </a:p>
          <a:p>
            <a:pPr marL="0" indent="0">
              <a:spcBef>
                <a:spcPts val="867"/>
              </a:spcBef>
            </a:pPr>
            <a:endParaRPr lang="fr-FR" dirty="0"/>
          </a:p>
          <a:p>
            <a:pPr marL="0" indent="0">
              <a:spcBef>
                <a:spcPts val="867"/>
              </a:spcBef>
            </a:pPr>
            <a:endParaRPr lang="fr-FR" dirty="0"/>
          </a:p>
        </p:txBody>
      </p:sp>
      <p:sp>
        <p:nvSpPr>
          <p:cNvPr id="411" name="Google Shape;411;p30: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30</a:t>
            </a:fld>
            <a:endParaRPr/>
          </a:p>
        </p:txBody>
      </p:sp>
    </p:spTree>
    <p:extLst>
      <p:ext uri="{BB962C8B-B14F-4D97-AF65-F5344CB8AC3E}">
        <p14:creationId xmlns:p14="http://schemas.microsoft.com/office/powerpoint/2010/main" val="3390211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0: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spcBef>
                <a:spcPts val="867"/>
              </a:spcBef>
            </a:pPr>
            <a:r>
              <a:rPr lang="fr-FR" dirty="0"/>
              <a:t>Avantage:</a:t>
            </a:r>
          </a:p>
          <a:p>
            <a:pPr marL="177742" indent="-177742">
              <a:spcBef>
                <a:spcPts val="867"/>
              </a:spcBef>
              <a:buFont typeface="Arial" panose="020B0604020202020204" pitchFamily="34" charset="0"/>
              <a:buChar char="•"/>
            </a:pPr>
            <a:r>
              <a:rPr lang="fr-FR" dirty="0"/>
              <a:t>Plus de participation possible</a:t>
            </a:r>
          </a:p>
          <a:p>
            <a:pPr marL="177742" indent="-177742">
              <a:spcBef>
                <a:spcPts val="867"/>
              </a:spcBef>
              <a:buFont typeface="Arial" panose="020B0604020202020204" pitchFamily="34" charset="0"/>
              <a:buChar char="•"/>
            </a:pPr>
            <a:r>
              <a:rPr lang="fr-FR" dirty="0"/>
              <a:t>Anonymat</a:t>
            </a:r>
          </a:p>
          <a:p>
            <a:pPr marL="0" indent="0">
              <a:spcBef>
                <a:spcPts val="867"/>
              </a:spcBef>
            </a:pPr>
            <a:endParaRPr lang="fr-FR" dirty="0"/>
          </a:p>
          <a:p>
            <a:pPr marL="0" indent="0">
              <a:spcBef>
                <a:spcPts val="867"/>
              </a:spcBef>
            </a:pPr>
            <a:r>
              <a:rPr lang="fr-FR" dirty="0"/>
              <a:t>Garde-fou</a:t>
            </a:r>
          </a:p>
          <a:p>
            <a:pPr marL="0" indent="0">
              <a:spcBef>
                <a:spcPts val="867"/>
              </a:spcBef>
            </a:pPr>
            <a:endParaRPr lang="fr-FR" dirty="0"/>
          </a:p>
          <a:p>
            <a:pPr marL="0" indent="0">
              <a:spcBef>
                <a:spcPts val="867"/>
              </a:spcBef>
            </a:pPr>
            <a:endParaRPr lang="fr-FR" dirty="0"/>
          </a:p>
        </p:txBody>
      </p:sp>
      <p:sp>
        <p:nvSpPr>
          <p:cNvPr id="411" name="Google Shape;411;p30: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31</a:t>
            </a:fld>
            <a:endParaRPr/>
          </a:p>
        </p:txBody>
      </p:sp>
    </p:spTree>
    <p:extLst>
      <p:ext uri="{BB962C8B-B14F-4D97-AF65-F5344CB8AC3E}">
        <p14:creationId xmlns:p14="http://schemas.microsoft.com/office/powerpoint/2010/main" val="2661110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1:notes"/>
          <p:cNvSpPr txBox="1">
            <a:spLocks noGrp="1"/>
          </p:cNvSpPr>
          <p:nvPr>
            <p:ph type="body" idx="1"/>
          </p:nvPr>
        </p:nvSpPr>
        <p:spPr>
          <a:xfrm>
            <a:off x="710407" y="4925407"/>
            <a:ext cx="5683250" cy="4029879"/>
          </a:xfrm>
          <a:prstGeom prst="rect">
            <a:avLst/>
          </a:prstGeom>
        </p:spPr>
        <p:txBody>
          <a:bodyPr spcFirstLastPara="1" wrap="square" lIns="99028" tIns="49501" rIns="99028" bIns="49501" anchor="t" anchorCtr="0">
            <a:noAutofit/>
          </a:bodyPr>
          <a:lstStyle/>
          <a:p>
            <a:pPr marL="0" indent="0"/>
            <a:endParaRPr/>
          </a:p>
        </p:txBody>
      </p:sp>
      <p:sp>
        <p:nvSpPr>
          <p:cNvPr id="417" name="Google Shape;417;p3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2:notes"/>
          <p:cNvSpPr txBox="1">
            <a:spLocks noGrp="1"/>
          </p:cNvSpPr>
          <p:nvPr>
            <p:ph type="body" idx="1"/>
          </p:nvPr>
        </p:nvSpPr>
        <p:spPr>
          <a:xfrm>
            <a:off x="710407" y="4925407"/>
            <a:ext cx="5683250" cy="4029879"/>
          </a:xfrm>
          <a:prstGeom prst="rect">
            <a:avLst/>
          </a:prstGeom>
        </p:spPr>
        <p:txBody>
          <a:bodyPr spcFirstLastPara="1" wrap="square" lIns="99028" tIns="49501" rIns="99028" bIns="49501" anchor="t" anchorCtr="0">
            <a:noAutofit/>
          </a:bodyPr>
          <a:lstStyle/>
          <a:p>
            <a:pPr marL="0" indent="0"/>
            <a:endParaRPr/>
          </a:p>
        </p:txBody>
      </p:sp>
      <p:sp>
        <p:nvSpPr>
          <p:cNvPr id="423" name="Google Shape;423;p3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3:notes"/>
          <p:cNvSpPr txBox="1">
            <a:spLocks noGrp="1"/>
          </p:cNvSpPr>
          <p:nvPr>
            <p:ph type="body" idx="1"/>
          </p:nvPr>
        </p:nvSpPr>
        <p:spPr>
          <a:xfrm>
            <a:off x="710407" y="4925407"/>
            <a:ext cx="5683250" cy="4029879"/>
          </a:xfrm>
          <a:prstGeom prst="rect">
            <a:avLst/>
          </a:prstGeom>
        </p:spPr>
        <p:txBody>
          <a:bodyPr spcFirstLastPara="1" wrap="square" lIns="99028" tIns="49501" rIns="99028" bIns="49501" anchor="t" anchorCtr="0">
            <a:noAutofit/>
          </a:bodyPr>
          <a:lstStyle/>
          <a:p>
            <a:pPr marL="0" indent="0"/>
            <a:endParaRPr/>
          </a:p>
        </p:txBody>
      </p:sp>
      <p:sp>
        <p:nvSpPr>
          <p:cNvPr id="428" name="Google Shape;428;p3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4: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r>
              <a:rPr lang="fr-FR" dirty="0"/>
              <a:t>Expliquer : aujourd’hui pas de formulaires, seulement des fiches</a:t>
            </a:r>
            <a:r>
              <a:rPr lang="fr-FR" baseline="0" dirty="0"/>
              <a:t> de demande préalables déposées auprès des services de la Région =&gt; besoin d’</a:t>
            </a:r>
            <a:r>
              <a:rPr lang="fr-FR" baseline="0" dirty="0" err="1"/>
              <a:t>appronfondir</a:t>
            </a:r>
            <a:r>
              <a:rPr lang="fr-FR" baseline="0" dirty="0"/>
              <a:t> les projets et de reprendre contact avec les porteurs de projets avant de pouvoir leur soumettre les projets pour avis</a:t>
            </a:r>
          </a:p>
          <a:p>
            <a:pPr marL="0" indent="0"/>
            <a:r>
              <a:rPr lang="fr-FR" baseline="0" dirty="0"/>
              <a:t>Rappel : pas de sélection tant que convention Région ne sera pas signée</a:t>
            </a:r>
          </a:p>
          <a:p>
            <a:pPr marL="0" indent="0"/>
            <a:endParaRPr dirty="0"/>
          </a:p>
        </p:txBody>
      </p:sp>
      <p:sp>
        <p:nvSpPr>
          <p:cNvPr id="435" name="Google Shape;435;p34: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35: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endParaRPr/>
          </a:p>
        </p:txBody>
      </p:sp>
      <p:sp>
        <p:nvSpPr>
          <p:cNvPr id="442" name="Google Shape;442;p35: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endParaRPr dirty="0"/>
          </a:p>
        </p:txBody>
      </p:sp>
      <p:sp>
        <p:nvSpPr>
          <p:cNvPr id="105" name="Google Shape;105;p2: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37</a:t>
            </a:fld>
            <a:endParaRPr/>
          </a:p>
        </p:txBody>
      </p:sp>
    </p:spTree>
    <p:extLst>
      <p:ext uri="{BB962C8B-B14F-4D97-AF65-F5344CB8AC3E}">
        <p14:creationId xmlns:p14="http://schemas.microsoft.com/office/powerpoint/2010/main" val="3660498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2012: 124 K€ &gt; </a:t>
            </a:r>
            <a:r>
              <a:rPr lang="fr-FR" dirty="0" err="1"/>
              <a:t>Subv</a:t>
            </a:r>
            <a:r>
              <a:rPr lang="fr-FR" dirty="0"/>
              <a:t> 30 000 €</a:t>
            </a:r>
          </a:p>
          <a:p>
            <a:r>
              <a:rPr lang="fr-FR" dirty="0"/>
              <a:t>2015: paiement</a:t>
            </a:r>
          </a:p>
          <a:p>
            <a:r>
              <a:rPr lang="fr-FR" dirty="0"/>
              <a:t>CA annuel: 60 K€</a:t>
            </a:r>
          </a:p>
          <a:p>
            <a:r>
              <a:rPr lang="fr-FR" dirty="0"/>
              <a:t>Equilibre uniquement avec le soutien de la mairie (12 000 euros chaque année)</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300">
                <a:solidFill>
                  <a:schemeClr val="dk1"/>
                </a:solidFill>
                <a:latin typeface="Calibri"/>
                <a:ea typeface="Calibri"/>
                <a:cs typeface="Calibri"/>
                <a:sym typeface="Calibri"/>
              </a:rPr>
              <a:pPr algn="r"/>
              <a:t>38</a:t>
            </a:fld>
            <a:endParaRPr lang="fr-F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902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0: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endParaRPr lang="fr-FR" dirty="0"/>
          </a:p>
        </p:txBody>
      </p:sp>
      <p:sp>
        <p:nvSpPr>
          <p:cNvPr id="327" name="Google Shape;327;p20: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4</a:t>
            </a:fld>
            <a:endParaRPr/>
          </a:p>
        </p:txBody>
      </p:sp>
    </p:spTree>
    <p:extLst>
      <p:ext uri="{BB962C8B-B14F-4D97-AF65-F5344CB8AC3E}">
        <p14:creationId xmlns:p14="http://schemas.microsoft.com/office/powerpoint/2010/main" val="1836293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1: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endParaRPr dirty="0"/>
          </a:p>
        </p:txBody>
      </p:sp>
      <p:sp>
        <p:nvSpPr>
          <p:cNvPr id="334" name="Google Shape;334;p21: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5</a:t>
            </a:fld>
            <a:endParaRPr/>
          </a:p>
        </p:txBody>
      </p:sp>
    </p:spTree>
    <p:extLst>
      <p:ext uri="{BB962C8B-B14F-4D97-AF65-F5344CB8AC3E}">
        <p14:creationId xmlns:p14="http://schemas.microsoft.com/office/powerpoint/2010/main" val="333453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2: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endParaRPr dirty="0"/>
          </a:p>
        </p:txBody>
      </p:sp>
      <p:sp>
        <p:nvSpPr>
          <p:cNvPr id="340" name="Google Shape;340;p22: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6</a:t>
            </a:fld>
            <a:endParaRPr/>
          </a:p>
        </p:txBody>
      </p:sp>
    </p:spTree>
    <p:extLst>
      <p:ext uri="{BB962C8B-B14F-4D97-AF65-F5344CB8AC3E}">
        <p14:creationId xmlns:p14="http://schemas.microsoft.com/office/powerpoint/2010/main" val="267555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2773363" y="595313"/>
            <a:ext cx="5300662" cy="2981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endParaRPr/>
          </a:p>
        </p:txBody>
      </p:sp>
      <p:sp>
        <p:nvSpPr>
          <p:cNvPr id="186" name="Google Shape;186;p10: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lgn="just">
              <a:buClr>
                <a:schemeClr val="dk1"/>
              </a:buClr>
              <a:buSzPts val="800"/>
            </a:pPr>
            <a:r>
              <a:rPr lang="fr-FR" dirty="0">
                <a:latin typeface="Barlow"/>
                <a:ea typeface="Barlow"/>
                <a:cs typeface="Barlow"/>
                <a:sym typeface="Barlow"/>
              </a:rPr>
              <a:t>Approche innovante: continuer à se donner les moyens d’avoir des projets « risqués » et/ou nouveau (contenu, méthode,…)…</a:t>
            </a:r>
            <a:endParaRPr dirty="0"/>
          </a:p>
          <a:p>
            <a:pPr marL="0" indent="0" algn="just">
              <a:buClr>
                <a:schemeClr val="dk1"/>
              </a:buClr>
              <a:buSzPts val="800"/>
            </a:pPr>
            <a:endParaRPr dirty="0">
              <a:latin typeface="Barlow"/>
              <a:ea typeface="Barlow"/>
              <a:cs typeface="Barlow"/>
              <a:sym typeface="Barlow"/>
            </a:endParaRPr>
          </a:p>
          <a:p>
            <a:pPr marL="0" indent="0"/>
            <a:r>
              <a:rPr lang="fr-FR" dirty="0"/>
              <a:t>Grands principes peuvent être mis à mal par les impondérables des programmes européens (dossiers relativement lourds, inertie) ET les contraintes imposées par la Région </a:t>
            </a:r>
          </a:p>
          <a:p>
            <a:pPr marL="0" indent="0"/>
            <a:endParaRPr lang="fr-FR" dirty="0"/>
          </a:p>
          <a:p>
            <a:pPr marL="0" indent="0"/>
            <a:r>
              <a:rPr lang="fr-FR" dirty="0"/>
              <a:t>Approche ascendante un peu malmenée par la Région (retrait de l’instruction des dossiers – donc émoussage possible de la compétence administrative en local - , SLD dans la limite des thématiques souhaitées par la Région, volonté d’objectiver à l’extrême au point de presque mettre en place des algorithmes permettant de sélectionner les dossiers sans GAL!) = </a:t>
            </a:r>
            <a:r>
              <a:rPr lang="fr-FR" b="1" dirty="0"/>
              <a:t>agence de sous-traitance de la politique régionale</a:t>
            </a:r>
            <a:endParaRPr b="1" dirty="0"/>
          </a:p>
        </p:txBody>
      </p:sp>
      <p:sp>
        <p:nvSpPr>
          <p:cNvPr id="313" name="Google Shape;313;p18: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5:notes"/>
          <p:cNvSpPr txBox="1">
            <a:spLocks noGrp="1"/>
          </p:cNvSpPr>
          <p:nvPr>
            <p:ph type="body" idx="1"/>
          </p:nvPr>
        </p:nvSpPr>
        <p:spPr>
          <a:xfrm>
            <a:off x="710407" y="4925407"/>
            <a:ext cx="5683250" cy="4029879"/>
          </a:xfrm>
          <a:prstGeom prst="rect">
            <a:avLst/>
          </a:prstGeom>
          <a:noFill/>
          <a:ln>
            <a:noFill/>
          </a:ln>
        </p:spPr>
        <p:txBody>
          <a:bodyPr spcFirstLastPara="1" wrap="square" lIns="99028" tIns="49501" rIns="99028" bIns="49501" anchor="t" anchorCtr="0">
            <a:noAutofit/>
          </a:bodyPr>
          <a:lstStyle/>
          <a:p>
            <a:pPr marL="0" indent="0"/>
            <a:endParaRPr dirty="0"/>
          </a:p>
        </p:txBody>
      </p:sp>
      <p:sp>
        <p:nvSpPr>
          <p:cNvPr id="360" name="Google Shape;360;p25:notes"/>
          <p:cNvSpPr txBox="1">
            <a:spLocks noGrp="1"/>
          </p:cNvSpPr>
          <p:nvPr>
            <p:ph type="sldNum" idx="12"/>
          </p:nvPr>
        </p:nvSpPr>
        <p:spPr>
          <a:xfrm>
            <a:off x="4023995" y="9721111"/>
            <a:ext cx="3078427" cy="513507"/>
          </a:xfrm>
          <a:prstGeom prst="rect">
            <a:avLst/>
          </a:prstGeom>
          <a:noFill/>
          <a:ln>
            <a:noFill/>
          </a:ln>
        </p:spPr>
        <p:txBody>
          <a:bodyPr spcFirstLastPara="1" wrap="square" lIns="99028" tIns="49501" rIns="99028" bIns="49501" anchor="b" anchorCtr="0">
            <a:noAutofit/>
          </a:bodyPr>
          <a:lstStyle/>
          <a:p>
            <a:pPr algn="r"/>
            <a:fld id="{00000000-1234-1234-1234-123412341234}" type="slidenum">
              <a:rPr lang="fr-FR"/>
              <a:pPr algn="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5183188" y="987425"/>
            <a:ext cx="6172200" cy="4873625"/>
          </a:xfrm>
          <a:prstGeom prst="rect">
            <a:avLst/>
          </a:prstGeom>
          <a:noFill/>
          <a:ln>
            <a:noFill/>
          </a:ln>
        </p:spPr>
      </p:sp>
      <p:sp>
        <p:nvSpPr>
          <p:cNvPr id="68" name="Google Shape;68;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5.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21.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2.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8.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custDataLst>
              <p:tags r:id="rId2"/>
            </p:custDataLst>
          </p:nvPr>
        </p:nvSpPr>
        <p:spPr>
          <a:xfrm>
            <a:off x="695400" y="1122363"/>
            <a:ext cx="99726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5366"/>
              </a:buClr>
              <a:buSzPct val="100000"/>
              <a:buFont typeface="Barlow"/>
              <a:buNone/>
            </a:pPr>
            <a:r>
              <a:rPr lang="fr-FR" sz="6000" b="1" dirty="0">
                <a:solidFill>
                  <a:srgbClr val="005366"/>
                </a:solidFill>
                <a:latin typeface="Barlow"/>
                <a:ea typeface="Barlow"/>
                <a:cs typeface="Barlow"/>
                <a:sym typeface="Barlow"/>
              </a:rPr>
              <a:t>1</a:t>
            </a:r>
            <a:r>
              <a:rPr lang="fr-FR" sz="6000" b="1" baseline="30000" dirty="0">
                <a:solidFill>
                  <a:srgbClr val="005366"/>
                </a:solidFill>
                <a:latin typeface="Barlow"/>
                <a:ea typeface="Barlow"/>
                <a:cs typeface="Barlow"/>
                <a:sym typeface="Barlow"/>
              </a:rPr>
              <a:t>ère</a:t>
            </a:r>
            <a:r>
              <a:rPr lang="fr-FR" sz="6000" b="1" dirty="0">
                <a:solidFill>
                  <a:srgbClr val="005366"/>
                </a:solidFill>
                <a:latin typeface="Barlow"/>
                <a:ea typeface="Barlow"/>
                <a:cs typeface="Barlow"/>
                <a:sym typeface="Barlow"/>
              </a:rPr>
              <a:t> Réunion </a:t>
            </a:r>
            <a:br>
              <a:rPr lang="fr-FR" sz="6000" b="1" dirty="0">
                <a:solidFill>
                  <a:srgbClr val="005366"/>
                </a:solidFill>
                <a:latin typeface="Barlow"/>
                <a:ea typeface="Barlow"/>
                <a:cs typeface="Barlow"/>
                <a:sym typeface="Barlow"/>
              </a:rPr>
            </a:br>
            <a:r>
              <a:rPr lang="fr-FR" sz="6000" b="1" dirty="0">
                <a:solidFill>
                  <a:srgbClr val="005366"/>
                </a:solidFill>
                <a:latin typeface="Barlow"/>
                <a:ea typeface="Barlow"/>
                <a:cs typeface="Barlow"/>
                <a:sym typeface="Barlow"/>
              </a:rPr>
              <a:t>du Groupe d’Action Locale </a:t>
            </a:r>
            <a:br>
              <a:rPr lang="fr-FR" sz="6000" b="1" dirty="0">
                <a:solidFill>
                  <a:srgbClr val="005366"/>
                </a:solidFill>
                <a:latin typeface="Barlow"/>
                <a:ea typeface="Barlow"/>
                <a:cs typeface="Barlow"/>
                <a:sym typeface="Barlow"/>
              </a:rPr>
            </a:br>
            <a:r>
              <a:rPr lang="fr-FR" sz="6000" b="1" dirty="0">
                <a:solidFill>
                  <a:srgbClr val="005366"/>
                </a:solidFill>
                <a:latin typeface="Barlow"/>
                <a:ea typeface="Barlow"/>
                <a:cs typeface="Barlow"/>
                <a:sym typeface="Barlow"/>
              </a:rPr>
              <a:t>des Îles et Estuaires Charentais</a:t>
            </a:r>
            <a:endParaRPr dirty="0"/>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FR" dirty="0"/>
              <a:t>Réunion du Jeudi 06 avril 2023 – 10h</a:t>
            </a:r>
            <a:endParaRPr dirty="0"/>
          </a:p>
          <a:p>
            <a:pPr marL="0" lvl="0" indent="0" algn="ctr" rtl="0">
              <a:lnSpc>
                <a:spcPct val="90000"/>
              </a:lnSpc>
              <a:spcBef>
                <a:spcPts val="1000"/>
              </a:spcBef>
              <a:spcAft>
                <a:spcPts val="0"/>
              </a:spcAft>
              <a:buClr>
                <a:schemeClr val="dk1"/>
              </a:buClr>
              <a:buSzPts val="2400"/>
              <a:buNone/>
            </a:pPr>
            <a:r>
              <a:rPr lang="fr-FR" dirty="0"/>
              <a:t>Salle de La Bigaille – Marennes-</a:t>
            </a:r>
            <a:r>
              <a:rPr lang="fr-FR" dirty="0" err="1"/>
              <a:t>Hiers</a:t>
            </a:r>
            <a:r>
              <a:rPr lang="fr-FR" dirty="0"/>
              <a:t>-Brouage</a:t>
            </a:r>
            <a:endParaRPr dirty="0"/>
          </a:p>
        </p:txBody>
      </p:sp>
      <p:grpSp>
        <p:nvGrpSpPr>
          <p:cNvPr id="91" name="Google Shape;91;p1"/>
          <p:cNvGrpSpPr/>
          <p:nvPr/>
        </p:nvGrpSpPr>
        <p:grpSpPr>
          <a:xfrm>
            <a:off x="769632" y="4429919"/>
            <a:ext cx="10652736" cy="1097792"/>
            <a:chOff x="1772816" y="170726"/>
            <a:chExt cx="9614784" cy="1097792"/>
          </a:xfrm>
        </p:grpSpPr>
        <p:grpSp>
          <p:nvGrpSpPr>
            <p:cNvPr id="92" name="Google Shape;92;p1"/>
            <p:cNvGrpSpPr/>
            <p:nvPr/>
          </p:nvGrpSpPr>
          <p:grpSpPr>
            <a:xfrm>
              <a:off x="8193658" y="294351"/>
              <a:ext cx="3193942" cy="974167"/>
              <a:chOff x="8193658" y="294351"/>
              <a:chExt cx="3193942" cy="974167"/>
            </a:xfrm>
          </p:grpSpPr>
          <p:pic>
            <p:nvPicPr>
              <p:cNvPr id="93" name="Google Shape;93;p1"/>
              <p:cNvPicPr preferRelativeResize="0"/>
              <p:nvPr/>
            </p:nvPicPr>
            <p:blipFill rotWithShape="1">
              <a:blip r:embed="rId5">
                <a:alphaModFix/>
              </a:blip>
              <a:srcRect l="43117" t="6710" r="7307" b="38280"/>
              <a:stretch/>
            </p:blipFill>
            <p:spPr>
              <a:xfrm>
                <a:off x="9427490" y="316771"/>
                <a:ext cx="1960110" cy="951747"/>
              </a:xfrm>
              <a:prstGeom prst="rect">
                <a:avLst/>
              </a:prstGeom>
              <a:noFill/>
              <a:ln>
                <a:noFill/>
              </a:ln>
            </p:spPr>
          </p:pic>
          <p:pic>
            <p:nvPicPr>
              <p:cNvPr id="94" name="Google Shape;94;p1" descr="Une image contenant texte&#10;&#10;Description générée automatiquement"/>
              <p:cNvPicPr preferRelativeResize="0"/>
              <p:nvPr/>
            </p:nvPicPr>
            <p:blipFill rotWithShape="1">
              <a:blip r:embed="rId5">
                <a:alphaModFix/>
              </a:blip>
              <a:srcRect l="5669" t="6710" r="63692" b="38280"/>
              <a:stretch/>
            </p:blipFill>
            <p:spPr>
              <a:xfrm>
                <a:off x="8193658" y="294351"/>
                <a:ext cx="1211398" cy="951747"/>
              </a:xfrm>
              <a:prstGeom prst="rect">
                <a:avLst/>
              </a:prstGeom>
              <a:noFill/>
              <a:ln>
                <a:noFill/>
              </a:ln>
            </p:spPr>
          </p:pic>
        </p:grpSp>
        <p:grpSp>
          <p:nvGrpSpPr>
            <p:cNvPr id="95" name="Google Shape;95;p1"/>
            <p:cNvGrpSpPr/>
            <p:nvPr/>
          </p:nvGrpSpPr>
          <p:grpSpPr>
            <a:xfrm>
              <a:off x="1772816" y="170726"/>
              <a:ext cx="6388002" cy="1079488"/>
              <a:chOff x="595089" y="184253"/>
              <a:chExt cx="6388002" cy="1079488"/>
            </a:xfrm>
          </p:grpSpPr>
          <p:grpSp>
            <p:nvGrpSpPr>
              <p:cNvPr id="96" name="Google Shape;96;p1"/>
              <p:cNvGrpSpPr/>
              <p:nvPr/>
            </p:nvGrpSpPr>
            <p:grpSpPr>
              <a:xfrm>
                <a:off x="595089" y="274866"/>
                <a:ext cx="5594046" cy="953309"/>
                <a:chOff x="0" y="0"/>
                <a:chExt cx="5346761" cy="722001"/>
              </a:xfrm>
            </p:grpSpPr>
            <p:pic>
              <p:nvPicPr>
                <p:cNvPr id="97" name="Google Shape;97;p1"/>
                <p:cNvPicPr preferRelativeResize="0"/>
                <p:nvPr/>
              </p:nvPicPr>
              <p:blipFill rotWithShape="1">
                <a:blip r:embed="rId6">
                  <a:alphaModFix/>
                </a:blip>
                <a:srcRect/>
                <a:stretch/>
              </p:blipFill>
              <p:spPr>
                <a:xfrm>
                  <a:off x="0" y="0"/>
                  <a:ext cx="1327785" cy="719455"/>
                </a:xfrm>
                <a:prstGeom prst="rect">
                  <a:avLst/>
                </a:prstGeom>
                <a:noFill/>
                <a:ln>
                  <a:noFill/>
                </a:ln>
              </p:spPr>
            </p:pic>
            <p:pic>
              <p:nvPicPr>
                <p:cNvPr id="98" name="Google Shape;98;p1"/>
                <p:cNvPicPr preferRelativeResize="0"/>
                <p:nvPr/>
              </p:nvPicPr>
              <p:blipFill rotWithShape="1">
                <a:blip r:embed="rId7">
                  <a:alphaModFix/>
                </a:blip>
                <a:srcRect/>
                <a:stretch/>
              </p:blipFill>
              <p:spPr>
                <a:xfrm>
                  <a:off x="1375662" y="2546"/>
                  <a:ext cx="1059180" cy="719455"/>
                </a:xfrm>
                <a:prstGeom prst="rect">
                  <a:avLst/>
                </a:prstGeom>
                <a:noFill/>
                <a:ln>
                  <a:noFill/>
                </a:ln>
              </p:spPr>
            </p:pic>
            <p:pic>
              <p:nvPicPr>
                <p:cNvPr id="99" name="Google Shape;99;p1"/>
                <p:cNvPicPr preferRelativeResize="0"/>
                <p:nvPr/>
              </p:nvPicPr>
              <p:blipFill rotWithShape="1">
                <a:blip r:embed="rId8">
                  <a:alphaModFix/>
                </a:blip>
                <a:srcRect/>
                <a:stretch/>
              </p:blipFill>
              <p:spPr>
                <a:xfrm>
                  <a:off x="2544534" y="0"/>
                  <a:ext cx="1426210" cy="719455"/>
                </a:xfrm>
                <a:prstGeom prst="rect">
                  <a:avLst/>
                </a:prstGeom>
                <a:noFill/>
                <a:ln>
                  <a:noFill/>
                </a:ln>
              </p:spPr>
            </p:pic>
            <p:pic>
              <p:nvPicPr>
                <p:cNvPr id="100" name="Google Shape;100;p1"/>
                <p:cNvPicPr preferRelativeResize="0"/>
                <p:nvPr/>
              </p:nvPicPr>
              <p:blipFill rotWithShape="1">
                <a:blip r:embed="rId9">
                  <a:alphaModFix/>
                </a:blip>
                <a:srcRect/>
                <a:stretch/>
              </p:blipFill>
              <p:spPr>
                <a:xfrm>
                  <a:off x="4040566" y="0"/>
                  <a:ext cx="1306195" cy="719455"/>
                </a:xfrm>
                <a:prstGeom prst="rect">
                  <a:avLst/>
                </a:prstGeom>
                <a:noFill/>
                <a:ln>
                  <a:noFill/>
                </a:ln>
              </p:spPr>
            </p:pic>
          </p:grpSp>
          <p:pic>
            <p:nvPicPr>
              <p:cNvPr id="101" name="Google Shape;101;p1"/>
              <p:cNvPicPr preferRelativeResize="0"/>
              <p:nvPr/>
            </p:nvPicPr>
            <p:blipFill rotWithShape="1">
              <a:blip r:embed="rId10">
                <a:alphaModFix/>
              </a:blip>
              <a:srcRect/>
              <a:stretch/>
            </p:blipFill>
            <p:spPr>
              <a:xfrm>
                <a:off x="6320393" y="184253"/>
                <a:ext cx="662698" cy="1079488"/>
              </a:xfrm>
              <a:prstGeom prst="rect">
                <a:avLst/>
              </a:prstGeom>
              <a:noFill/>
              <a:ln>
                <a:noFill/>
              </a:ln>
            </p:spPr>
          </p:pic>
        </p:gr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8"/>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5366"/>
              </a:buClr>
              <a:buSzPct val="100000"/>
              <a:buFont typeface="Barlow"/>
              <a:buNone/>
            </a:pPr>
            <a:r>
              <a:rPr lang="fr-FR" sz="4800" b="1" dirty="0">
                <a:solidFill>
                  <a:srgbClr val="005366"/>
                </a:solidFill>
                <a:latin typeface="Barlow"/>
                <a:ea typeface="Barlow"/>
                <a:cs typeface="Barlow"/>
                <a:sym typeface="Barlow"/>
              </a:rPr>
              <a:t>La Stratégie du GALIEC</a:t>
            </a:r>
            <a:r>
              <a:rPr lang="fr-FR" sz="4800" b="1" dirty="0">
                <a:solidFill>
                  <a:srgbClr val="FF0000"/>
                </a:solidFill>
                <a:latin typeface="Barlow"/>
                <a:ea typeface="Barlow"/>
                <a:cs typeface="Barlow"/>
                <a:sym typeface="Barlow"/>
              </a:rPr>
              <a:t/>
            </a:r>
            <a:br>
              <a:rPr lang="fr-FR" sz="4800" b="1" dirty="0">
                <a:solidFill>
                  <a:srgbClr val="FF0000"/>
                </a:solidFill>
                <a:latin typeface="Barlow"/>
                <a:ea typeface="Barlow"/>
                <a:cs typeface="Barlow"/>
                <a:sym typeface="Barlow"/>
              </a:rPr>
            </a:br>
            <a:r>
              <a:rPr lang="fr-FR" sz="4800" b="1" dirty="0">
                <a:solidFill>
                  <a:srgbClr val="FF0000"/>
                </a:solidFill>
                <a:latin typeface="Barlow"/>
                <a:ea typeface="Barlow"/>
                <a:cs typeface="Barlow"/>
                <a:sym typeface="Barlow"/>
              </a:rPr>
              <a:t>	</a:t>
            </a:r>
            <a:r>
              <a:rPr lang="fr-FR" sz="4000" b="1" i="1" dirty="0">
                <a:solidFill>
                  <a:srgbClr val="005366"/>
                </a:solidFill>
                <a:latin typeface="Barlow"/>
                <a:sym typeface="Barlow"/>
              </a:rPr>
              <a:t>Déclinaison en </a:t>
            </a:r>
            <a:r>
              <a:rPr lang="fr-FR" sz="4000" b="1" i="1" dirty="0">
                <a:solidFill>
                  <a:srgbClr val="005366"/>
                </a:solidFill>
                <a:latin typeface="Barlow"/>
                <a:ea typeface="Barlow"/>
                <a:cs typeface="Barlow"/>
                <a:sym typeface="Barlow"/>
              </a:rPr>
              <a:t>Fiches-Actions (éligibilité)</a:t>
            </a:r>
            <a:endParaRPr sz="4800" b="1" i="1" dirty="0">
              <a:solidFill>
                <a:srgbClr val="005366"/>
              </a:solidFill>
              <a:latin typeface="Barlow"/>
              <a:ea typeface="Barlow"/>
              <a:cs typeface="Barlow"/>
              <a:sym typeface="Barlow"/>
            </a:endParaRPr>
          </a:p>
        </p:txBody>
      </p:sp>
      <p:sp>
        <p:nvSpPr>
          <p:cNvPr id="398" name="Google Shape;398;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endParaRPr sz="2800">
              <a:latin typeface="Barlow"/>
              <a:ea typeface="Barlow"/>
              <a:cs typeface="Barlow"/>
              <a:sym typeface="Barlow"/>
            </a:endParaRPr>
          </a:p>
          <a:p>
            <a:pPr marL="0" lvl="0" indent="0" algn="l" rtl="0">
              <a:lnSpc>
                <a:spcPct val="90000"/>
              </a:lnSpc>
              <a:spcBef>
                <a:spcPts val="1000"/>
              </a:spcBef>
              <a:spcAft>
                <a:spcPts val="0"/>
              </a:spcAft>
              <a:buClr>
                <a:schemeClr val="dk1"/>
              </a:buClr>
              <a:buSzPts val="2800"/>
              <a:buNone/>
            </a:pPr>
            <a:endParaRPr sz="2800"/>
          </a:p>
          <a:p>
            <a:pPr marL="228600" lvl="0" indent="-50800" algn="l" rtl="0">
              <a:lnSpc>
                <a:spcPct val="90000"/>
              </a:lnSpc>
              <a:spcBef>
                <a:spcPts val="1000"/>
              </a:spcBef>
              <a:spcAft>
                <a:spcPts val="0"/>
              </a:spcAft>
              <a:buClr>
                <a:schemeClr val="dk1"/>
              </a:buClr>
              <a:buSzPts val="2800"/>
              <a:buNone/>
            </a:pPr>
            <a:endParaRPr/>
          </a:p>
        </p:txBody>
      </p:sp>
      <p:pic>
        <p:nvPicPr>
          <p:cNvPr id="12" name="Image 11">
            <a:extLst>
              <a:ext uri="{FF2B5EF4-FFF2-40B4-BE49-F238E27FC236}">
                <a16:creationId xmlns:a16="http://schemas.microsoft.com/office/drawing/2014/main" id="{A6C20918-96FC-A09F-1302-0C7D09EE53B5}"/>
              </a:ext>
            </a:extLst>
          </p:cNvPr>
          <p:cNvPicPr>
            <a:picLocks noChangeAspect="1"/>
          </p:cNvPicPr>
          <p:nvPr/>
        </p:nvPicPr>
        <p:blipFill>
          <a:blip r:embed="rId5"/>
          <a:stretch>
            <a:fillRect/>
          </a:stretch>
        </p:blipFill>
        <p:spPr>
          <a:xfrm>
            <a:off x="167680" y="1603037"/>
            <a:ext cx="11856640" cy="5254963"/>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7" name="Picture 4" descr="Vote — Wikipédia">
            <a:extLst>
              <a:ext uri="{FF2B5EF4-FFF2-40B4-BE49-F238E27FC236}">
                <a16:creationId xmlns:a16="http://schemas.microsoft.com/office/drawing/2014/main" id="{398C8A04-2ABE-509D-0912-1C64195ACA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8150" y="1837419"/>
            <a:ext cx="477661" cy="477661"/>
          </a:xfrm>
          <a:prstGeom prst="rect">
            <a:avLst/>
          </a:prstGeom>
          <a:noFill/>
          <a:extLst>
            <a:ext uri="{909E8E84-426E-40DD-AFC4-6F175D3DCCD1}">
              <a14:hiddenFill xmlns:a14="http://schemas.microsoft.com/office/drawing/2010/main">
                <a:solidFill>
                  <a:srgbClr val="FFFFFF"/>
                </a:solidFill>
              </a14:hiddenFill>
            </a:ext>
          </a:extLst>
        </p:spPr>
      </p:pic>
      <p:sp>
        <p:nvSpPr>
          <p:cNvPr id="405" name="Google Shape;405;p29"/>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ct val="100000"/>
              <a:buFont typeface="Barlow"/>
              <a:buNone/>
            </a:pPr>
            <a:r>
              <a:rPr lang="fr-FR" sz="4800" b="1" dirty="0">
                <a:solidFill>
                  <a:srgbClr val="005366"/>
                </a:solidFill>
                <a:latin typeface="Barlow"/>
                <a:ea typeface="Barlow"/>
                <a:cs typeface="Barlow"/>
                <a:sym typeface="Barlow"/>
              </a:rPr>
              <a:t>Les fiches-actions</a:t>
            </a:r>
            <a:endParaRPr sz="4000" b="1" i="1" dirty="0">
              <a:solidFill>
                <a:schemeClr val="accent1">
                  <a:lumMod val="50000"/>
                </a:schemeClr>
              </a:solidFill>
              <a:latin typeface="Barlow"/>
              <a:ea typeface="Barlow"/>
              <a:cs typeface="Barlow"/>
              <a:sym typeface="Barlow"/>
            </a:endParaRPr>
          </a:p>
        </p:txBody>
      </p:sp>
      <p:sp>
        <p:nvSpPr>
          <p:cNvPr id="45" name="ZoneTexte 44">
            <a:extLst>
              <a:ext uri="{FF2B5EF4-FFF2-40B4-BE49-F238E27FC236}">
                <a16:creationId xmlns:a16="http://schemas.microsoft.com/office/drawing/2014/main" id="{C13778BB-6162-4822-9C19-26A8EE8AF9E3}"/>
              </a:ext>
            </a:extLst>
          </p:cNvPr>
          <p:cNvSpPr txBox="1"/>
          <p:nvPr/>
        </p:nvSpPr>
        <p:spPr>
          <a:xfrm>
            <a:off x="4295800" y="1461769"/>
            <a:ext cx="7920880" cy="5232202"/>
          </a:xfrm>
          <a:prstGeom prst="rect">
            <a:avLst/>
          </a:prstGeom>
          <a:noFill/>
        </p:spPr>
        <p:txBody>
          <a:bodyPr wrap="square" rtlCol="0">
            <a:spAutoFit/>
          </a:bodyPr>
          <a:lstStyle/>
          <a:p>
            <a:pPr>
              <a:spcAft>
                <a:spcPts val="1200"/>
              </a:spcAft>
            </a:pPr>
            <a:r>
              <a:rPr lang="fr-FR" sz="1800" b="1" dirty="0">
                <a:highlight>
                  <a:srgbClr val="C0C0C0"/>
                </a:highlight>
                <a:latin typeface="Barlow" panose="00000500000000000000" pitchFamily="2" charset="0"/>
              </a:rPr>
              <a:t>Structuration des fiches-actions</a:t>
            </a:r>
          </a:p>
          <a:p>
            <a:pPr>
              <a:spcAft>
                <a:spcPts val="1200"/>
              </a:spcAft>
            </a:pPr>
            <a:r>
              <a:rPr lang="fr-FR" sz="1800" dirty="0">
                <a:latin typeface="Barlow" panose="00000500000000000000" pitchFamily="2" charset="0"/>
              </a:rPr>
              <a:t>Forte </a:t>
            </a:r>
            <a:r>
              <a:rPr lang="fr-FR" sz="1800" b="1" dirty="0">
                <a:latin typeface="Barlow" panose="00000500000000000000" pitchFamily="2" charset="0"/>
              </a:rPr>
              <a:t>inclusivité de la stratégie </a:t>
            </a:r>
            <a:r>
              <a:rPr lang="fr-FR" sz="1800" dirty="0">
                <a:latin typeface="Barlow" panose="00000500000000000000" pitchFamily="2" charset="0"/>
              </a:rPr>
              <a:t>(types d’actions, de dépenses et de bénéficiaires)</a:t>
            </a:r>
          </a:p>
          <a:p>
            <a:pPr>
              <a:spcAft>
                <a:spcPts val="1200"/>
              </a:spcAft>
            </a:pPr>
            <a:r>
              <a:rPr lang="fr-FR" sz="1800" b="1" dirty="0">
                <a:highlight>
                  <a:srgbClr val="C0C0C0"/>
                </a:highlight>
                <a:latin typeface="Barlow" panose="00000500000000000000" pitchFamily="2" charset="0"/>
              </a:rPr>
              <a:t>Lignes de partage</a:t>
            </a:r>
            <a:r>
              <a:rPr lang="fr-FR" sz="1800" b="1" dirty="0">
                <a:latin typeface="Barlow" panose="00000500000000000000" pitchFamily="2" charset="0"/>
              </a:rPr>
              <a:t> avec les autres dispositifs européens</a:t>
            </a:r>
          </a:p>
          <a:p>
            <a:pPr>
              <a:spcAft>
                <a:spcPts val="1200"/>
              </a:spcAft>
            </a:pPr>
            <a:r>
              <a:rPr lang="fr-FR" sz="1800" dirty="0">
                <a:latin typeface="Barlow" panose="00000500000000000000" pitchFamily="2" charset="0"/>
              </a:rPr>
              <a:t>Rythme de consommation: </a:t>
            </a:r>
            <a:r>
              <a:rPr lang="fr-FR" sz="1800" b="1" dirty="0">
                <a:highlight>
                  <a:srgbClr val="C0C0C0"/>
                </a:highlight>
                <a:latin typeface="Barlow" panose="00000500000000000000" pitchFamily="2" charset="0"/>
              </a:rPr>
              <a:t>15% payé en 2025</a:t>
            </a:r>
          </a:p>
          <a:p>
            <a:pPr>
              <a:spcAft>
                <a:spcPts val="1200"/>
              </a:spcAft>
            </a:pPr>
            <a:r>
              <a:rPr lang="fr-FR" sz="1800" b="1" dirty="0">
                <a:highlight>
                  <a:srgbClr val="C0C0C0"/>
                </a:highlight>
                <a:latin typeface="Barlow" panose="00000500000000000000" pitchFamily="2" charset="0"/>
              </a:rPr>
              <a:t>Planchers </a:t>
            </a:r>
            <a:r>
              <a:rPr lang="fr-FR" sz="1800" dirty="0">
                <a:latin typeface="Barlow" panose="00000500000000000000" pitchFamily="2" charset="0"/>
              </a:rPr>
              <a:t>(15 000 € de subvention pour le FEDER, 5 000 € pour le FEADER)</a:t>
            </a:r>
          </a:p>
          <a:p>
            <a:pPr>
              <a:spcAft>
                <a:spcPts val="1200"/>
              </a:spcAft>
            </a:pPr>
            <a:r>
              <a:rPr lang="fr-FR" sz="1800" b="1" dirty="0">
                <a:highlight>
                  <a:srgbClr val="C0C0C0"/>
                </a:highlight>
                <a:latin typeface="Barlow" panose="00000500000000000000" pitchFamily="2" charset="0"/>
              </a:rPr>
              <a:t>Taux d’intervention</a:t>
            </a:r>
            <a:r>
              <a:rPr lang="fr-FR" sz="1800" dirty="0">
                <a:latin typeface="Barlow" panose="00000500000000000000" pitchFamily="2" charset="0"/>
              </a:rPr>
              <a:t>:</a:t>
            </a:r>
          </a:p>
          <a:p>
            <a:pPr marL="285750" lvl="3" indent="-285750">
              <a:spcAft>
                <a:spcPts val="1200"/>
              </a:spcAft>
              <a:buFont typeface="Arial" panose="020B0604020202020204" pitchFamily="34" charset="0"/>
              <a:buChar char="•"/>
            </a:pPr>
            <a:r>
              <a:rPr lang="fr-FR" sz="1800" dirty="0">
                <a:highlight>
                  <a:srgbClr val="C0C0C0"/>
                </a:highlight>
                <a:latin typeface="Barlow" panose="00000500000000000000" pitchFamily="2" charset="0"/>
              </a:rPr>
              <a:t>FEDER: en moyenne 60% des dépenses éligibles</a:t>
            </a:r>
          </a:p>
          <a:p>
            <a:pPr marL="285750" lvl="5" indent="-285750">
              <a:spcAft>
                <a:spcPts val="1200"/>
              </a:spcAft>
              <a:buFont typeface="Arial" panose="020B0604020202020204" pitchFamily="34" charset="0"/>
              <a:buChar char="•"/>
            </a:pPr>
            <a:r>
              <a:rPr lang="fr-FR" sz="1800" dirty="0">
                <a:highlight>
                  <a:srgbClr val="C0C0C0"/>
                </a:highlight>
                <a:latin typeface="Barlow" panose="00000500000000000000" pitchFamily="2" charset="0"/>
              </a:rPr>
              <a:t>FEADER: 80% de l’aide publique</a:t>
            </a:r>
          </a:p>
          <a:p>
            <a:pPr>
              <a:spcAft>
                <a:spcPts val="1200"/>
              </a:spcAft>
            </a:pPr>
            <a:r>
              <a:rPr lang="fr-FR" sz="1800" b="1" dirty="0">
                <a:latin typeface="Barlow" panose="00000500000000000000" pitchFamily="2" charset="0"/>
              </a:rPr>
              <a:t>Plafonds</a:t>
            </a:r>
            <a:r>
              <a:rPr lang="fr-FR" sz="1800" dirty="0">
                <a:latin typeface="Barlow" panose="00000500000000000000" pitchFamily="2" charset="0"/>
              </a:rPr>
              <a:t>: 200 000 €  ou 100 000 €</a:t>
            </a:r>
          </a:p>
          <a:p>
            <a:pPr>
              <a:spcAft>
                <a:spcPts val="1200"/>
              </a:spcAft>
            </a:pPr>
            <a:r>
              <a:rPr lang="fr-FR" sz="1800" dirty="0">
                <a:latin typeface="Barlow" panose="00000500000000000000" pitchFamily="2" charset="0"/>
              </a:rPr>
              <a:t>Fil de l’eau</a:t>
            </a:r>
          </a:p>
          <a:p>
            <a:pPr algn="r">
              <a:spcAft>
                <a:spcPts val="1200"/>
              </a:spcAft>
            </a:pPr>
            <a:r>
              <a:rPr lang="fr-FR" sz="1800" i="1" dirty="0">
                <a:latin typeface="Barlow" panose="00000500000000000000" pitchFamily="2" charset="0"/>
              </a:rPr>
              <a:t>S’attendre encore à de la </a:t>
            </a:r>
            <a:r>
              <a:rPr lang="fr-FR" sz="1800" b="1" i="1" dirty="0">
                <a:latin typeface="Barlow" panose="00000500000000000000" pitchFamily="2" charset="0"/>
              </a:rPr>
              <a:t>complexité</a:t>
            </a:r>
            <a:r>
              <a:rPr lang="fr-FR" sz="1800" i="1" dirty="0">
                <a:latin typeface="Barlow" panose="00000500000000000000" pitchFamily="2" charset="0"/>
              </a:rPr>
              <a:t> et de l’</a:t>
            </a:r>
            <a:r>
              <a:rPr lang="fr-FR" sz="1800" b="1" i="1" dirty="0">
                <a:latin typeface="Barlow" panose="00000500000000000000" pitchFamily="2" charset="0"/>
              </a:rPr>
              <a:t>inertie</a:t>
            </a:r>
            <a:r>
              <a:rPr lang="fr-FR" sz="1800" i="1" dirty="0">
                <a:latin typeface="Barlow" panose="00000500000000000000" pitchFamily="2" charset="0"/>
              </a:rPr>
              <a:t> descendante </a:t>
            </a:r>
            <a:br>
              <a:rPr lang="fr-FR" sz="1800" i="1" dirty="0">
                <a:latin typeface="Barlow" panose="00000500000000000000" pitchFamily="2" charset="0"/>
              </a:rPr>
            </a:br>
            <a:r>
              <a:rPr lang="fr-FR" sz="1800" b="1" i="1" dirty="0">
                <a:solidFill>
                  <a:srgbClr val="FF0000"/>
                </a:solidFill>
                <a:latin typeface="Barlow" panose="00000500000000000000" pitchFamily="2" charset="0"/>
              </a:rPr>
              <a:t>Extrême prudence </a:t>
            </a:r>
            <a:r>
              <a:rPr lang="fr-FR" sz="1800" i="1" dirty="0">
                <a:latin typeface="Barlow" panose="00000500000000000000" pitchFamily="2" charset="0"/>
              </a:rPr>
              <a:t>avec les premiers projets</a:t>
            </a:r>
            <a:endParaRPr lang="fr-FR" sz="2000" b="1" i="1" dirty="0">
              <a:latin typeface="Barlow" panose="00000500000000000000" pitchFamily="2" charset="0"/>
              <a:cs typeface="Segoe UI Light" pitchFamily="34" charset="0"/>
            </a:endParaRPr>
          </a:p>
        </p:txBody>
      </p:sp>
      <p:sp>
        <p:nvSpPr>
          <p:cNvPr id="18" name="Rectangle à coins arrondis 17"/>
          <p:cNvSpPr>
            <a:spLocks noChangeAspect="1"/>
          </p:cNvSpPr>
          <p:nvPr/>
        </p:nvSpPr>
        <p:spPr>
          <a:xfrm>
            <a:off x="473683" y="2233266"/>
            <a:ext cx="3091166" cy="2783091"/>
          </a:xfrm>
          <a:prstGeom prst="roundRect">
            <a:avLst/>
          </a:prstGeom>
          <a:ln w="139700">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atin typeface="Barlow" panose="020B0604020202020204" charset="0"/>
            </a:endParaRPr>
          </a:p>
        </p:txBody>
      </p:sp>
      <p:pic>
        <p:nvPicPr>
          <p:cNvPr id="5" name="Picture 4" descr="Vote — Wikipédia">
            <a:extLst>
              <a:ext uri="{FF2B5EF4-FFF2-40B4-BE49-F238E27FC236}">
                <a16:creationId xmlns:a16="http://schemas.microsoft.com/office/drawing/2014/main" id="{36BE0F08-BC4F-BDE5-E5DF-5557B18CA5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69" y="4128501"/>
            <a:ext cx="477661" cy="4776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ote — Wikipédia">
            <a:extLst>
              <a:ext uri="{FF2B5EF4-FFF2-40B4-BE49-F238E27FC236}">
                <a16:creationId xmlns:a16="http://schemas.microsoft.com/office/drawing/2014/main" id="{E647BF19-AC9D-1D14-AA8F-BC4AF6A3D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8149" y="5157192"/>
            <a:ext cx="477661" cy="47766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238988" y="2461812"/>
            <a:ext cx="3326538" cy="2554545"/>
          </a:xfrm>
          <a:prstGeom prst="rect">
            <a:avLst/>
          </a:prstGeom>
        </p:spPr>
        <p:txBody>
          <a:bodyPr wrap="square">
            <a:spAutoFit/>
          </a:bodyPr>
          <a:lstStyle/>
          <a:p>
            <a:pPr marL="252000" lvl="0" indent="0" algn="ctr" rtl="0">
              <a:lnSpc>
                <a:spcPct val="100000"/>
              </a:lnSpc>
              <a:spcBef>
                <a:spcPts val="0"/>
              </a:spcBef>
              <a:spcAft>
                <a:spcPts val="0"/>
              </a:spcAft>
              <a:buClr>
                <a:srgbClr val="000000"/>
              </a:buClr>
              <a:buSzPct val="100000"/>
              <a:buNone/>
            </a:pPr>
            <a:r>
              <a:rPr lang="fr-FR" sz="2000" b="1" cap="small" dirty="0">
                <a:latin typeface="Barlow" panose="020B0604020202020204" charset="0"/>
                <a:ea typeface="Segoe UI Black" pitchFamily="34" charset="0"/>
                <a:cs typeface="Segoe UI Semibold" pitchFamily="34" charset="0"/>
              </a:rPr>
              <a:t>Contenu Clé</a:t>
            </a:r>
            <a:br>
              <a:rPr lang="fr-FR" sz="2000" b="1" cap="small" dirty="0">
                <a:latin typeface="Barlow" panose="020B0604020202020204" charset="0"/>
                <a:ea typeface="Segoe UI Black" pitchFamily="34" charset="0"/>
                <a:cs typeface="Segoe UI Semibold" pitchFamily="34" charset="0"/>
              </a:rPr>
            </a:br>
            <a:r>
              <a:rPr lang="fr-FR" sz="2000" dirty="0">
                <a:solidFill>
                  <a:srgbClr val="000000"/>
                </a:solidFill>
                <a:latin typeface="Barlow"/>
                <a:ea typeface="Barlow"/>
                <a:cs typeface="Barlow"/>
                <a:sym typeface="Barlow"/>
              </a:rPr>
              <a:t>En </a:t>
            </a:r>
            <a:r>
              <a:rPr lang="fr-FR" sz="2000" dirty="0">
                <a:solidFill>
                  <a:srgbClr val="000000"/>
                </a:solidFill>
                <a:highlight>
                  <a:srgbClr val="C0C0C0"/>
                </a:highlight>
                <a:latin typeface="Barlow"/>
                <a:ea typeface="Barlow"/>
                <a:cs typeface="Barlow"/>
                <a:sym typeface="Barlow"/>
              </a:rPr>
              <a:t>gris</a:t>
            </a:r>
            <a:r>
              <a:rPr lang="fr-FR" sz="2000" dirty="0">
                <a:solidFill>
                  <a:srgbClr val="000000"/>
                </a:solidFill>
                <a:latin typeface="Barlow"/>
                <a:ea typeface="Barlow"/>
                <a:cs typeface="Barlow"/>
                <a:sym typeface="Barlow"/>
              </a:rPr>
              <a:t>: exigence</a:t>
            </a:r>
            <a:endParaRPr lang="fr-FR" sz="2000" i="0" u="none" strike="noStrike" dirty="0">
              <a:solidFill>
                <a:srgbClr val="000000"/>
              </a:solidFill>
              <a:latin typeface="Barlow"/>
              <a:ea typeface="Barlow"/>
              <a:cs typeface="Barlow"/>
              <a:sym typeface="Barlow"/>
            </a:endParaRPr>
          </a:p>
          <a:p>
            <a:pPr marL="252000" lvl="0" indent="0" algn="ctr" rtl="0">
              <a:lnSpc>
                <a:spcPct val="100000"/>
              </a:lnSpc>
              <a:spcBef>
                <a:spcPts val="0"/>
              </a:spcBef>
              <a:spcAft>
                <a:spcPts val="0"/>
              </a:spcAft>
              <a:buClr>
                <a:srgbClr val="000000"/>
              </a:buClr>
              <a:buSzPct val="100000"/>
              <a:buNone/>
            </a:pPr>
            <a:endParaRPr lang="fr-FR" sz="2000" dirty="0">
              <a:solidFill>
                <a:srgbClr val="000000"/>
              </a:solidFill>
              <a:latin typeface="Barlow"/>
              <a:ea typeface="Barlow"/>
              <a:cs typeface="Barlow"/>
              <a:sym typeface="Barlow"/>
            </a:endParaRPr>
          </a:p>
          <a:p>
            <a:pPr marL="252000" lvl="0" indent="0" algn="ctr" rtl="0">
              <a:lnSpc>
                <a:spcPct val="100000"/>
              </a:lnSpc>
              <a:spcBef>
                <a:spcPts val="0"/>
              </a:spcBef>
              <a:spcAft>
                <a:spcPts val="0"/>
              </a:spcAft>
              <a:buClr>
                <a:srgbClr val="000000"/>
              </a:buClr>
              <a:buSzPct val="100000"/>
              <a:buNone/>
            </a:pPr>
            <a:r>
              <a:rPr lang="fr-FR" sz="2000" dirty="0">
                <a:solidFill>
                  <a:srgbClr val="000000"/>
                </a:solidFill>
                <a:latin typeface="Barlow"/>
                <a:ea typeface="Barlow"/>
                <a:cs typeface="Barlow"/>
                <a:sym typeface="Barlow"/>
              </a:rPr>
              <a:t>Marge de manœuvre possible pendant toute la période de programmation</a:t>
            </a:r>
            <a:endParaRPr lang="fr-FR" sz="2000" i="0" u="none" strike="noStrike" dirty="0">
              <a:solidFill>
                <a:srgbClr val="000000"/>
              </a:solidFill>
              <a:latin typeface="Barlow"/>
              <a:ea typeface="Barlow"/>
              <a:cs typeface="Barlow"/>
              <a:sym typeface="Barlow"/>
            </a:endParaRPr>
          </a:p>
          <a:p>
            <a:pPr lvl="0" algn="ctr"/>
            <a:endParaRPr lang="fr-FR" sz="2000" b="1" cap="small" dirty="0">
              <a:latin typeface="Barlow" panose="020B0604020202020204" charset="0"/>
              <a:ea typeface="Segoe UI Black" pitchFamily="34" charset="0"/>
              <a:cs typeface="Segoe UI Semibold" pitchFamily="34" charset="0"/>
            </a:endParaRPr>
          </a:p>
        </p:txBody>
      </p:sp>
      <p:pic>
        <p:nvPicPr>
          <p:cNvPr id="2" name="Picture 4" descr="Vote — Wikipédia">
            <a:extLst>
              <a:ext uri="{FF2B5EF4-FFF2-40B4-BE49-F238E27FC236}">
                <a16:creationId xmlns:a16="http://schemas.microsoft.com/office/drawing/2014/main" id="{DE23A517-483D-7A0F-E462-68FA01281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6289" y="5634853"/>
            <a:ext cx="477661" cy="4776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5560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7"/>
          <p:cNvSpPr txBox="1">
            <a:spLocks noGrp="1"/>
          </p:cNvSpPr>
          <p:nvPr>
            <p:ph type="title"/>
            <p:custDataLst>
              <p:tags r:id="rId2"/>
            </p:custDataLst>
          </p:nvPr>
        </p:nvSpPr>
        <p:spPr>
          <a:xfrm>
            <a:off x="838200" y="3326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4800" b="1" dirty="0">
                <a:solidFill>
                  <a:srgbClr val="005366"/>
                </a:solidFill>
                <a:latin typeface="Barlow"/>
                <a:ea typeface="Barlow"/>
                <a:cs typeface="Barlow"/>
                <a:sym typeface="Barlow"/>
              </a:rPr>
              <a:t>Cycle d’un projet…</a:t>
            </a:r>
            <a:endParaRPr dirty="0"/>
          </a:p>
        </p:txBody>
      </p:sp>
      <p:sp>
        <p:nvSpPr>
          <p:cNvPr id="380" name="Google Shape;380;p27"/>
          <p:cNvSpPr/>
          <p:nvPr/>
        </p:nvSpPr>
        <p:spPr>
          <a:xfrm>
            <a:off x="12803055" y="2088964"/>
            <a:ext cx="1149790" cy="3779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27"/>
          <p:cNvSpPr/>
          <p:nvPr/>
        </p:nvSpPr>
        <p:spPr>
          <a:xfrm>
            <a:off x="64542" y="3928394"/>
            <a:ext cx="1656678" cy="1140310"/>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Barlow"/>
                <a:ea typeface="Barlow"/>
                <a:cs typeface="Barlow"/>
                <a:sym typeface="Barlow"/>
              </a:rPr>
              <a:t>Prise de contact par le </a:t>
            </a:r>
            <a:r>
              <a:rPr lang="fr-FR" sz="1400" b="1" dirty="0">
                <a:solidFill>
                  <a:schemeClr val="dk1"/>
                </a:solidFill>
                <a:latin typeface="Barlow"/>
                <a:ea typeface="Barlow"/>
                <a:cs typeface="Barlow"/>
                <a:sym typeface="Barlow"/>
              </a:rPr>
              <a:t>porteur de projet</a:t>
            </a:r>
            <a:endParaRPr dirty="0"/>
          </a:p>
        </p:txBody>
      </p:sp>
      <p:sp>
        <p:nvSpPr>
          <p:cNvPr id="382" name="Google Shape;382;p27"/>
          <p:cNvSpPr/>
          <p:nvPr/>
        </p:nvSpPr>
        <p:spPr>
          <a:xfrm>
            <a:off x="4871616" y="3947468"/>
            <a:ext cx="1656678" cy="1140310"/>
          </a:xfrm>
          <a:prstGeom prst="roundRect">
            <a:avLst>
              <a:gd name="adj" fmla="val 16667"/>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fr-FR" dirty="0">
                <a:solidFill>
                  <a:schemeClr val="dk1"/>
                </a:solidFill>
                <a:latin typeface="Barlow"/>
                <a:sym typeface="Barlow"/>
              </a:rPr>
              <a:t>Enregistrement en ligne par le porteur de projet (Site Région)</a:t>
            </a:r>
            <a:endParaRPr dirty="0">
              <a:solidFill>
                <a:schemeClr val="dk1"/>
              </a:solidFill>
              <a:latin typeface="Barlow"/>
            </a:endParaRPr>
          </a:p>
        </p:txBody>
      </p:sp>
      <p:sp>
        <p:nvSpPr>
          <p:cNvPr id="383" name="Google Shape;383;p27"/>
          <p:cNvSpPr/>
          <p:nvPr/>
        </p:nvSpPr>
        <p:spPr>
          <a:xfrm>
            <a:off x="4868152" y="5128278"/>
            <a:ext cx="1656678" cy="1497756"/>
          </a:xfrm>
          <a:prstGeom prst="roundRect">
            <a:avLst>
              <a:gd name="adj" fmla="val 16667"/>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Barlow"/>
                <a:ea typeface="Barlow"/>
                <a:cs typeface="Barlow"/>
                <a:sym typeface="Barlow"/>
              </a:rPr>
              <a:t>Instruction par la  </a:t>
            </a:r>
            <a:r>
              <a:rPr lang="fr-FR" sz="1400" b="1" dirty="0">
                <a:solidFill>
                  <a:schemeClr val="dk1"/>
                </a:solidFill>
                <a:latin typeface="Barlow"/>
                <a:ea typeface="Barlow"/>
                <a:cs typeface="Barlow"/>
                <a:sym typeface="Barlow"/>
              </a:rPr>
              <a:t>Région </a:t>
            </a:r>
            <a:r>
              <a:rPr lang="fr-FR" sz="1400" dirty="0">
                <a:solidFill>
                  <a:schemeClr val="dk1"/>
                </a:solidFill>
                <a:latin typeface="Barlow"/>
                <a:ea typeface="Barlow"/>
                <a:cs typeface="Barlow"/>
                <a:sym typeface="Barlow"/>
              </a:rPr>
              <a:t>+ échange direct avec le porteur de projet</a:t>
            </a:r>
          </a:p>
          <a:p>
            <a:pPr algn="ctr"/>
            <a:r>
              <a:rPr lang="fr-FR" b="1" dirty="0">
                <a:solidFill>
                  <a:schemeClr val="dk1"/>
                </a:solidFill>
                <a:latin typeface="Barlow"/>
                <a:sym typeface="Barlow"/>
              </a:rPr>
              <a:t>(</a:t>
            </a:r>
            <a:r>
              <a:rPr lang="fr-FR" b="1" dirty="0">
                <a:solidFill>
                  <a:srgbClr val="FF0000"/>
                </a:solidFill>
                <a:latin typeface="Barlow"/>
                <a:sym typeface="Barlow"/>
              </a:rPr>
              <a:t>éligibilité</a:t>
            </a:r>
            <a:r>
              <a:rPr lang="fr-FR" b="1" dirty="0">
                <a:solidFill>
                  <a:schemeClr val="dk1"/>
                </a:solidFill>
                <a:latin typeface="Barlow"/>
                <a:sym typeface="Barlow"/>
              </a:rPr>
              <a:t>)</a:t>
            </a:r>
            <a:endParaRPr lang="fr-FR" dirty="0"/>
          </a:p>
          <a:p>
            <a:pPr marL="0" marR="0" lvl="0" indent="0" algn="ctr" rtl="0">
              <a:spcBef>
                <a:spcPts val="0"/>
              </a:spcBef>
              <a:spcAft>
                <a:spcPts val="0"/>
              </a:spcAft>
              <a:buNone/>
            </a:pPr>
            <a:endParaRPr sz="1400" b="1" dirty="0">
              <a:solidFill>
                <a:schemeClr val="dk1"/>
              </a:solidFill>
              <a:latin typeface="Barlow"/>
              <a:ea typeface="Barlow"/>
              <a:cs typeface="Barlow"/>
              <a:sym typeface="Barlow"/>
            </a:endParaRPr>
          </a:p>
        </p:txBody>
      </p:sp>
      <p:sp>
        <p:nvSpPr>
          <p:cNvPr id="387" name="Google Shape;387;p27"/>
          <p:cNvSpPr/>
          <p:nvPr/>
        </p:nvSpPr>
        <p:spPr>
          <a:xfrm>
            <a:off x="7350594" y="3947468"/>
            <a:ext cx="1963817" cy="1140310"/>
          </a:xfrm>
          <a:prstGeom prst="roundRect">
            <a:avLst>
              <a:gd name="adj" fmla="val 16667"/>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dirty="0">
                <a:solidFill>
                  <a:srgbClr val="FF0000"/>
                </a:solidFill>
                <a:latin typeface="Barlow"/>
                <a:ea typeface="Barlow"/>
                <a:cs typeface="Barlow"/>
                <a:sym typeface="Barlow"/>
              </a:rPr>
              <a:t>Sélection</a:t>
            </a:r>
            <a:r>
              <a:rPr lang="fr-FR" sz="1400" dirty="0">
                <a:solidFill>
                  <a:schemeClr val="dk1"/>
                </a:solidFill>
                <a:latin typeface="Barlow"/>
                <a:ea typeface="Barlow"/>
                <a:cs typeface="Barlow"/>
                <a:sym typeface="Barlow"/>
              </a:rPr>
              <a:t> du projet par le </a:t>
            </a:r>
            <a:r>
              <a:rPr lang="fr-FR" sz="1400" b="1" dirty="0">
                <a:solidFill>
                  <a:schemeClr val="dk1"/>
                </a:solidFill>
                <a:latin typeface="Barlow"/>
                <a:ea typeface="Barlow"/>
                <a:cs typeface="Barlow"/>
                <a:sym typeface="Barlow"/>
              </a:rPr>
              <a:t>GAL</a:t>
            </a:r>
            <a:r>
              <a:rPr lang="fr-FR" sz="1400" dirty="0">
                <a:solidFill>
                  <a:schemeClr val="dk1"/>
                </a:solidFill>
                <a:latin typeface="Barlow"/>
                <a:ea typeface="Barlow"/>
                <a:cs typeface="Barlow"/>
                <a:sym typeface="Barlow"/>
              </a:rPr>
              <a:t> Îles et Estuaires Charentais</a:t>
            </a:r>
            <a:endParaRPr dirty="0"/>
          </a:p>
        </p:txBody>
      </p:sp>
      <p:sp>
        <p:nvSpPr>
          <p:cNvPr id="389" name="Google Shape;389;p27"/>
          <p:cNvSpPr/>
          <p:nvPr/>
        </p:nvSpPr>
        <p:spPr>
          <a:xfrm>
            <a:off x="3791744" y="2973611"/>
            <a:ext cx="3816423" cy="806606"/>
          </a:xfrm>
          <a:prstGeom prst="stripedRightArrow">
            <a:avLst>
              <a:gd name="adj1" fmla="val 50000"/>
              <a:gd name="adj2" fmla="val 50000"/>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Barlow"/>
                <a:ea typeface="Barlow"/>
                <a:cs typeface="Barlow"/>
                <a:sym typeface="Barlow"/>
              </a:rPr>
              <a:t>Possibilité de </a:t>
            </a:r>
            <a:r>
              <a:rPr lang="fr-FR" sz="1400" b="1" dirty="0">
                <a:solidFill>
                  <a:srgbClr val="FF0000"/>
                </a:solidFill>
                <a:latin typeface="Barlow"/>
                <a:ea typeface="Barlow"/>
                <a:cs typeface="Barlow"/>
                <a:sym typeface="Barlow"/>
              </a:rPr>
              <a:t>pré-sélection</a:t>
            </a:r>
            <a:r>
              <a:rPr lang="fr-FR" sz="1400" dirty="0">
                <a:solidFill>
                  <a:schemeClr val="dk1"/>
                </a:solidFill>
                <a:latin typeface="Barlow"/>
                <a:ea typeface="Barlow"/>
                <a:cs typeface="Barlow"/>
                <a:sym typeface="Barlow"/>
              </a:rPr>
              <a:t> des projet par le </a:t>
            </a:r>
            <a:r>
              <a:rPr lang="fr-FR" sz="1400" b="1" dirty="0">
                <a:solidFill>
                  <a:schemeClr val="dk1"/>
                </a:solidFill>
                <a:latin typeface="Barlow"/>
                <a:ea typeface="Barlow"/>
                <a:cs typeface="Barlow"/>
                <a:sym typeface="Barlow"/>
              </a:rPr>
              <a:t>GAL</a:t>
            </a:r>
            <a:r>
              <a:rPr lang="fr-FR" sz="1400" dirty="0">
                <a:solidFill>
                  <a:schemeClr val="dk1"/>
                </a:solidFill>
                <a:latin typeface="Barlow"/>
                <a:ea typeface="Barlow"/>
                <a:cs typeface="Barlow"/>
                <a:sym typeface="Barlow"/>
              </a:rPr>
              <a:t> (phase dite « d’</a:t>
            </a:r>
            <a:r>
              <a:rPr lang="fr-FR" sz="1400" b="1" dirty="0">
                <a:solidFill>
                  <a:schemeClr val="dk1"/>
                </a:solidFill>
                <a:latin typeface="Barlow"/>
                <a:ea typeface="Barlow"/>
                <a:cs typeface="Barlow"/>
                <a:sym typeface="Barlow"/>
              </a:rPr>
              <a:t>opportunité</a:t>
            </a:r>
            <a:r>
              <a:rPr lang="fr-FR" sz="1400" dirty="0">
                <a:solidFill>
                  <a:schemeClr val="dk1"/>
                </a:solidFill>
                <a:latin typeface="Barlow"/>
                <a:ea typeface="Barlow"/>
                <a:cs typeface="Barlow"/>
                <a:sym typeface="Barlow"/>
              </a:rPr>
              <a:t> »)</a:t>
            </a:r>
            <a:endParaRPr dirty="0"/>
          </a:p>
        </p:txBody>
      </p:sp>
      <p:sp>
        <p:nvSpPr>
          <p:cNvPr id="391" name="Google Shape;391;p27"/>
          <p:cNvSpPr/>
          <p:nvPr/>
        </p:nvSpPr>
        <p:spPr>
          <a:xfrm>
            <a:off x="2132724" y="3947468"/>
            <a:ext cx="1821406" cy="1497756"/>
          </a:xfrm>
          <a:prstGeom prst="roundRect">
            <a:avLst>
              <a:gd name="adj" fmla="val 16667"/>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Barlow"/>
                <a:ea typeface="Barlow"/>
                <a:cs typeface="Barlow"/>
                <a:sym typeface="Barlow"/>
              </a:rPr>
              <a:t>Orientation vers le Volet Local des FE ou réorientation par l’</a:t>
            </a:r>
            <a:r>
              <a:rPr lang="fr-FR" sz="1400" b="1" dirty="0">
                <a:solidFill>
                  <a:schemeClr val="dk1"/>
                </a:solidFill>
                <a:latin typeface="Barlow"/>
                <a:ea typeface="Barlow"/>
                <a:cs typeface="Barlow"/>
                <a:sym typeface="Barlow"/>
              </a:rPr>
              <a:t>animatrice de proximité</a:t>
            </a:r>
          </a:p>
          <a:p>
            <a:pPr marL="0" marR="0" lvl="0" indent="0" algn="ctr" rtl="0">
              <a:spcBef>
                <a:spcPts val="0"/>
              </a:spcBef>
              <a:spcAft>
                <a:spcPts val="0"/>
              </a:spcAft>
              <a:buNone/>
            </a:pPr>
            <a:r>
              <a:rPr lang="fr-FR" b="1" dirty="0">
                <a:solidFill>
                  <a:schemeClr val="dk1"/>
                </a:solidFill>
                <a:latin typeface="Barlow"/>
                <a:sym typeface="Barlow"/>
              </a:rPr>
              <a:t>(</a:t>
            </a:r>
            <a:r>
              <a:rPr lang="fr-FR" b="1" dirty="0">
                <a:solidFill>
                  <a:srgbClr val="FF0000"/>
                </a:solidFill>
                <a:latin typeface="Barlow"/>
                <a:sym typeface="Barlow"/>
              </a:rPr>
              <a:t>éligibilité</a:t>
            </a:r>
            <a:r>
              <a:rPr lang="fr-FR" b="1" dirty="0">
                <a:solidFill>
                  <a:schemeClr val="dk1"/>
                </a:solidFill>
                <a:latin typeface="Barlow"/>
                <a:sym typeface="Barlow"/>
              </a:rPr>
              <a:t>)</a:t>
            </a:r>
            <a:endParaRPr dirty="0"/>
          </a:p>
        </p:txBody>
      </p:sp>
      <p:sp>
        <p:nvSpPr>
          <p:cNvPr id="2" name="Google Shape;389;p27">
            <a:extLst>
              <a:ext uri="{FF2B5EF4-FFF2-40B4-BE49-F238E27FC236}">
                <a16:creationId xmlns:a16="http://schemas.microsoft.com/office/drawing/2014/main" id="{3B80BDDC-259F-A386-35AA-7FA66124D130}"/>
              </a:ext>
            </a:extLst>
          </p:cNvPr>
          <p:cNvSpPr/>
          <p:nvPr/>
        </p:nvSpPr>
        <p:spPr>
          <a:xfrm>
            <a:off x="89873" y="2060848"/>
            <a:ext cx="9354813" cy="806606"/>
          </a:xfrm>
          <a:prstGeom prst="stripedRightArrow">
            <a:avLst>
              <a:gd name="adj1" fmla="val 50000"/>
              <a:gd name="adj2" fmla="val 50000"/>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dirty="0">
                <a:solidFill>
                  <a:schemeClr val="dk1"/>
                </a:solidFill>
                <a:latin typeface="Barlow"/>
                <a:ea typeface="Barlow"/>
                <a:cs typeface="Barlow"/>
                <a:sym typeface="Barlow"/>
              </a:rPr>
              <a:t>Accompagnement du porteur de projet par l’</a:t>
            </a:r>
            <a:r>
              <a:rPr lang="fr-FR" sz="1400" b="1" dirty="0">
                <a:solidFill>
                  <a:schemeClr val="dk1"/>
                </a:solidFill>
                <a:latin typeface="Barlow"/>
                <a:ea typeface="Barlow"/>
                <a:cs typeface="Barlow"/>
                <a:sym typeface="Barlow"/>
              </a:rPr>
              <a:t>animation de proximité </a:t>
            </a:r>
            <a:r>
              <a:rPr lang="fr-FR" sz="1400" dirty="0">
                <a:solidFill>
                  <a:schemeClr val="dk1"/>
                </a:solidFill>
                <a:latin typeface="Barlow"/>
                <a:ea typeface="Barlow"/>
                <a:cs typeface="Barlow"/>
                <a:sym typeface="Barlow"/>
              </a:rPr>
              <a:t>et les </a:t>
            </a:r>
            <a:r>
              <a:rPr lang="fr-FR" sz="1400" b="1" dirty="0">
                <a:solidFill>
                  <a:schemeClr val="dk1"/>
                </a:solidFill>
                <a:latin typeface="Barlow"/>
                <a:ea typeface="Barlow"/>
                <a:cs typeface="Barlow"/>
                <a:sym typeface="Barlow"/>
              </a:rPr>
              <a:t>comités techniques</a:t>
            </a:r>
            <a:endParaRPr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9"/>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ct val="100000"/>
              <a:buFont typeface="Barlow"/>
              <a:buNone/>
            </a:pPr>
            <a:r>
              <a:rPr lang="fr-FR" sz="4800" b="1" dirty="0">
                <a:solidFill>
                  <a:srgbClr val="005366"/>
                </a:solidFill>
                <a:latin typeface="Barlow"/>
                <a:ea typeface="Barlow"/>
                <a:cs typeface="Barlow"/>
                <a:sym typeface="Barlow"/>
              </a:rPr>
              <a:t>La Stratégie du GALIEC</a:t>
            </a:r>
            <a:r>
              <a:rPr lang="fr-FR" sz="4800" b="1" dirty="0">
                <a:solidFill>
                  <a:srgbClr val="FF0000"/>
                </a:solidFill>
                <a:latin typeface="Barlow"/>
                <a:ea typeface="Barlow"/>
                <a:cs typeface="Barlow"/>
                <a:sym typeface="Barlow"/>
              </a:rPr>
              <a:t/>
            </a:r>
            <a:br>
              <a:rPr lang="fr-FR" sz="4800" b="1" dirty="0">
                <a:solidFill>
                  <a:srgbClr val="FF0000"/>
                </a:solidFill>
                <a:latin typeface="Barlow"/>
                <a:ea typeface="Barlow"/>
                <a:cs typeface="Barlow"/>
                <a:sym typeface="Barlow"/>
              </a:rPr>
            </a:br>
            <a:r>
              <a:rPr lang="fr-FR" sz="3100" b="1" i="1" dirty="0">
                <a:solidFill>
                  <a:schemeClr val="accent1">
                    <a:lumMod val="50000"/>
                  </a:schemeClr>
                </a:solidFill>
                <a:latin typeface="Barlow"/>
                <a:ea typeface="Barlow"/>
                <a:cs typeface="Barlow"/>
                <a:sym typeface="Barlow"/>
              </a:rPr>
              <a:t>FA N°1 – Une offre touristique qualitative et durable</a:t>
            </a:r>
            <a:endParaRPr sz="4000" b="1" i="1" dirty="0">
              <a:solidFill>
                <a:schemeClr val="accent1">
                  <a:lumMod val="50000"/>
                </a:schemeClr>
              </a:solidFill>
              <a:latin typeface="Barlow"/>
              <a:ea typeface="Barlow"/>
              <a:cs typeface="Barlow"/>
              <a:sym typeface="Barlow"/>
            </a:endParaRPr>
          </a:p>
        </p:txBody>
      </p:sp>
      <p:sp>
        <p:nvSpPr>
          <p:cNvPr id="45" name="ZoneTexte 44">
            <a:extLst>
              <a:ext uri="{FF2B5EF4-FFF2-40B4-BE49-F238E27FC236}">
                <a16:creationId xmlns:a16="http://schemas.microsoft.com/office/drawing/2014/main" id="{C13778BB-6162-4822-9C19-26A8EE8AF9E3}"/>
              </a:ext>
            </a:extLst>
          </p:cNvPr>
          <p:cNvSpPr txBox="1"/>
          <p:nvPr/>
        </p:nvSpPr>
        <p:spPr>
          <a:xfrm>
            <a:off x="4151784" y="2063971"/>
            <a:ext cx="7566534" cy="1384995"/>
          </a:xfrm>
          <a:prstGeom prst="rect">
            <a:avLst/>
          </a:prstGeom>
          <a:noFill/>
        </p:spPr>
        <p:txBody>
          <a:bodyPr wrap="square" rtlCol="0">
            <a:spAutoFit/>
          </a:bodyPr>
          <a:lstStyle/>
          <a:p>
            <a:r>
              <a:rPr lang="fr-FR" sz="2400" b="1" cap="small" dirty="0">
                <a:latin typeface="Barlow" panose="020B0604020202020204" charset="0"/>
              </a:rPr>
              <a:t>Ambition :</a:t>
            </a:r>
            <a:r>
              <a:rPr lang="fr-FR" sz="2400" cap="small" dirty="0">
                <a:latin typeface="Barlow" panose="020B0604020202020204" charset="0"/>
              </a:rPr>
              <a:t> </a:t>
            </a:r>
          </a:p>
          <a:p>
            <a:pPr algn="just"/>
            <a:r>
              <a:rPr lang="fr-FR" sz="2000" dirty="0">
                <a:latin typeface="Barlow" panose="020B0604020202020204" charset="0"/>
              </a:rPr>
              <a:t>Rééquilibrer le positionnement touristique du territoire en faveur d’une </a:t>
            </a:r>
            <a:r>
              <a:rPr lang="fr-FR" sz="2000" b="1" dirty="0">
                <a:latin typeface="Barlow" panose="020B0604020202020204" charset="0"/>
              </a:rPr>
              <a:t>offre plus qualitative </a:t>
            </a:r>
            <a:r>
              <a:rPr lang="fr-FR" sz="2000" dirty="0">
                <a:latin typeface="Barlow" panose="020B0604020202020204" charset="0"/>
              </a:rPr>
              <a:t>et </a:t>
            </a:r>
            <a:r>
              <a:rPr lang="fr-FR" sz="2000" b="1" dirty="0">
                <a:latin typeface="Barlow" panose="020B0604020202020204" charset="0"/>
              </a:rPr>
              <a:t>plus durable</a:t>
            </a:r>
            <a:r>
              <a:rPr lang="fr-FR" sz="2000" dirty="0">
                <a:latin typeface="Barlow" panose="020B0604020202020204" charset="0"/>
              </a:rPr>
              <a:t>, et surtout </a:t>
            </a:r>
            <a:r>
              <a:rPr lang="fr-FR" sz="2000" b="1" dirty="0">
                <a:latin typeface="Barlow" panose="020B0604020202020204" charset="0"/>
              </a:rPr>
              <a:t>moins dépendante d’un tourisme de masse</a:t>
            </a:r>
            <a:r>
              <a:rPr lang="fr-FR" sz="2000" dirty="0">
                <a:latin typeface="Barlow" panose="020B0604020202020204" charset="0"/>
              </a:rPr>
              <a:t>, très saisonnier</a:t>
            </a:r>
            <a:endParaRPr lang="fr-FR" sz="2000" b="1" dirty="0">
              <a:latin typeface="Barlow" panose="020B0604020202020204" charset="0"/>
              <a:cs typeface="Segoe UI Light" pitchFamily="34" charset="0"/>
            </a:endParaRPr>
          </a:p>
        </p:txBody>
      </p:sp>
      <p:sp>
        <p:nvSpPr>
          <p:cNvPr id="12" name="ZoneTexte 11">
            <a:extLst>
              <a:ext uri="{FF2B5EF4-FFF2-40B4-BE49-F238E27FC236}">
                <a16:creationId xmlns:a16="http://schemas.microsoft.com/office/drawing/2014/main" id="{C13778BB-6162-4822-9C19-26A8EE8AF9E3}"/>
              </a:ext>
            </a:extLst>
          </p:cNvPr>
          <p:cNvSpPr txBox="1"/>
          <p:nvPr/>
        </p:nvSpPr>
        <p:spPr>
          <a:xfrm>
            <a:off x="4151784" y="4030032"/>
            <a:ext cx="7560840" cy="1692771"/>
          </a:xfrm>
          <a:prstGeom prst="rect">
            <a:avLst/>
          </a:prstGeom>
          <a:noFill/>
        </p:spPr>
        <p:txBody>
          <a:bodyPr wrap="square" rtlCol="0">
            <a:spAutoFit/>
          </a:bodyPr>
          <a:lstStyle/>
          <a:p>
            <a:r>
              <a:rPr lang="fr-FR" sz="2400" b="1" cap="small" dirty="0">
                <a:latin typeface="Barlow" panose="020B0604020202020204" charset="0"/>
              </a:rPr>
              <a:t>Objectifs opérationnels :</a:t>
            </a:r>
            <a:r>
              <a:rPr lang="fr-FR" sz="2400" cap="small" dirty="0">
                <a:latin typeface="Barlow" panose="020B0604020202020204" charset="0"/>
              </a:rPr>
              <a:t> </a:t>
            </a:r>
          </a:p>
          <a:p>
            <a:pPr marL="342900" indent="-342900">
              <a:buFont typeface="Courier New" panose="02070309020205020404" pitchFamily="49" charset="0"/>
              <a:buChar char="o"/>
            </a:pPr>
            <a:r>
              <a:rPr lang="fr-FR" sz="2000" dirty="0">
                <a:latin typeface="Barlow" panose="020B0604020202020204" charset="0"/>
              </a:rPr>
              <a:t>Renforcer l’émergence et la structuration de </a:t>
            </a:r>
            <a:r>
              <a:rPr lang="fr-FR" sz="2000" b="1" dirty="0">
                <a:latin typeface="Barlow" panose="020B0604020202020204" charset="0"/>
              </a:rPr>
              <a:t>nouveaux modèles</a:t>
            </a:r>
            <a:r>
              <a:rPr lang="fr-FR" sz="2000" dirty="0">
                <a:latin typeface="Barlow" panose="020B0604020202020204" charset="0"/>
              </a:rPr>
              <a:t> de développement touristique</a:t>
            </a:r>
          </a:p>
          <a:p>
            <a:pPr marL="342900" indent="-342900">
              <a:buFont typeface="Courier New" panose="02070309020205020404" pitchFamily="49" charset="0"/>
              <a:buChar char="o"/>
            </a:pPr>
            <a:r>
              <a:rPr lang="fr-FR" sz="2000" b="1" dirty="0">
                <a:latin typeface="Barlow" panose="020B0604020202020204" charset="0"/>
              </a:rPr>
              <a:t>Réduire les inégalités </a:t>
            </a:r>
            <a:r>
              <a:rPr lang="fr-FR" sz="2000" dirty="0">
                <a:latin typeface="Barlow" panose="020B0604020202020204" charset="0"/>
              </a:rPr>
              <a:t>territoriales </a:t>
            </a:r>
          </a:p>
          <a:p>
            <a:pPr marL="342900" indent="-342900">
              <a:buFont typeface="Courier New" panose="02070309020205020404" pitchFamily="49" charset="0"/>
              <a:buChar char="o"/>
            </a:pPr>
            <a:r>
              <a:rPr lang="fr-FR" sz="2000" dirty="0">
                <a:latin typeface="Barlow" panose="020B0604020202020204" charset="0"/>
              </a:rPr>
              <a:t>Prendre soin des </a:t>
            </a:r>
            <a:r>
              <a:rPr lang="fr-FR" sz="2000" b="1" dirty="0">
                <a:latin typeface="Barlow" panose="020B0604020202020204" charset="0"/>
              </a:rPr>
              <a:t>ressources naturelles</a:t>
            </a:r>
            <a:endParaRPr lang="fr-FR" sz="2000" b="1" dirty="0">
              <a:latin typeface="Barlow" panose="020B0604020202020204" charset="0"/>
              <a:cs typeface="Segoe UI Light" pitchFamily="34" charset="0"/>
            </a:endParaRPr>
          </a:p>
        </p:txBody>
      </p:sp>
      <p:sp>
        <p:nvSpPr>
          <p:cNvPr id="18" name="Rectangle à coins arrondis 17"/>
          <p:cNvSpPr>
            <a:spLocks noChangeAspect="1"/>
          </p:cNvSpPr>
          <p:nvPr/>
        </p:nvSpPr>
        <p:spPr>
          <a:xfrm>
            <a:off x="623392" y="2244264"/>
            <a:ext cx="2927287" cy="2088309"/>
          </a:xfrm>
          <a:prstGeom prst="roundRect">
            <a:avLst/>
          </a:prstGeom>
          <a:ln w="139700">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atin typeface="Barlow" panose="020B0604020202020204" charset="0"/>
            </a:endParaRPr>
          </a:p>
        </p:txBody>
      </p:sp>
      <p:sp>
        <p:nvSpPr>
          <p:cNvPr id="32" name="Rectangle 31"/>
          <p:cNvSpPr/>
          <p:nvPr/>
        </p:nvSpPr>
        <p:spPr>
          <a:xfrm>
            <a:off x="609222" y="2648485"/>
            <a:ext cx="2955626" cy="1200329"/>
          </a:xfrm>
          <a:prstGeom prst="rect">
            <a:avLst/>
          </a:prstGeom>
        </p:spPr>
        <p:txBody>
          <a:bodyPr wrap="square">
            <a:spAutoFit/>
          </a:bodyPr>
          <a:lstStyle/>
          <a:p>
            <a:pPr lvl="0" algn="ctr"/>
            <a:r>
              <a:rPr lang="fr-FR" sz="2400" b="1" cap="small" dirty="0">
                <a:latin typeface="Barlow" panose="020B0604020202020204" charset="0"/>
                <a:ea typeface="Segoe UI Black" pitchFamily="34" charset="0"/>
                <a:cs typeface="Segoe UI Semibold" pitchFamily="34" charset="0"/>
              </a:rPr>
              <a:t>Ambition </a:t>
            </a:r>
          </a:p>
          <a:p>
            <a:pPr lvl="0" algn="ctr"/>
            <a:r>
              <a:rPr lang="fr-FR" sz="2400" b="1" cap="small" dirty="0">
                <a:latin typeface="Barlow" panose="020B0604020202020204" charset="0"/>
                <a:ea typeface="Segoe UI Black" pitchFamily="34" charset="0"/>
                <a:cs typeface="Segoe UI Semibold" pitchFamily="34" charset="0"/>
              </a:rPr>
              <a:t>et objectifs opérationnels</a:t>
            </a:r>
          </a:p>
        </p:txBody>
      </p:sp>
      <p:sp>
        <p:nvSpPr>
          <p:cNvPr id="2" name="ZoneTexte 1">
            <a:extLst>
              <a:ext uri="{FF2B5EF4-FFF2-40B4-BE49-F238E27FC236}">
                <a16:creationId xmlns:a16="http://schemas.microsoft.com/office/drawing/2014/main" id="{E7995B89-7F19-6F0E-69BF-D07C53CD556F}"/>
              </a:ext>
            </a:extLst>
          </p:cNvPr>
          <p:cNvSpPr txBox="1"/>
          <p:nvPr/>
        </p:nvSpPr>
        <p:spPr>
          <a:xfrm>
            <a:off x="479376" y="4573577"/>
            <a:ext cx="3472885" cy="1015663"/>
          </a:xfrm>
          <a:prstGeom prst="rect">
            <a:avLst/>
          </a:prstGeom>
          <a:noFill/>
        </p:spPr>
        <p:txBody>
          <a:bodyPr wrap="square" rtlCol="0">
            <a:spAutoFit/>
          </a:bodyPr>
          <a:lstStyle/>
          <a:p>
            <a:r>
              <a:rPr lang="fr-FR" sz="2000" dirty="0">
                <a:latin typeface="Barlow" panose="020B0604020202020204" charset="0"/>
                <a:cs typeface="Segoe UI Light" pitchFamily="34" charset="0"/>
              </a:rPr>
              <a:t>Fonds mobilisé : </a:t>
            </a:r>
            <a:r>
              <a:rPr lang="fr-FR" sz="2000" b="1" dirty="0">
                <a:latin typeface="Barlow" panose="020B0604020202020204" charset="0"/>
                <a:cs typeface="Segoe UI Light" pitchFamily="34" charset="0"/>
              </a:rPr>
              <a:t>FEDER</a:t>
            </a:r>
            <a:r>
              <a:rPr lang="fr-FR" sz="2000" dirty="0">
                <a:latin typeface="Barlow" panose="020B0604020202020204" charset="0"/>
                <a:cs typeface="Segoe UI Light" pitchFamily="34" charset="0"/>
              </a:rPr>
              <a:t> OS 5</a:t>
            </a:r>
          </a:p>
          <a:p>
            <a:endParaRPr lang="fr-FR" sz="2000" dirty="0">
              <a:latin typeface="Barlow" panose="020B0604020202020204" charset="0"/>
              <a:cs typeface="Segoe UI Light" pitchFamily="34" charset="0"/>
            </a:endParaRPr>
          </a:p>
          <a:p>
            <a:r>
              <a:rPr lang="fr-FR" sz="2000" dirty="0">
                <a:latin typeface="Barlow" panose="020B0604020202020204" charset="0"/>
                <a:cs typeface="Segoe UI Light" pitchFamily="34" charset="0"/>
              </a:rPr>
              <a:t>Montant : </a:t>
            </a:r>
            <a:r>
              <a:rPr lang="fr-FR" sz="2000" b="1" dirty="0">
                <a:latin typeface="Barlow" panose="020B0604020202020204" charset="0"/>
                <a:cs typeface="Segoe UI Light" pitchFamily="34" charset="0"/>
              </a:rPr>
              <a:t>750 000 €</a:t>
            </a:r>
          </a:p>
        </p:txBody>
      </p:sp>
    </p:spTree>
    <p:custDataLst>
      <p:tags r:id="rId1"/>
    </p:custDataLst>
    <p:extLst>
      <p:ext uri="{BB962C8B-B14F-4D97-AF65-F5344CB8AC3E}">
        <p14:creationId xmlns:p14="http://schemas.microsoft.com/office/powerpoint/2010/main" val="320916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5" name="ZoneTexte 44">
            <a:extLst>
              <a:ext uri="{FF2B5EF4-FFF2-40B4-BE49-F238E27FC236}">
                <a16:creationId xmlns:a16="http://schemas.microsoft.com/office/drawing/2014/main" id="{C13778BB-6162-4822-9C19-26A8EE8AF9E3}"/>
              </a:ext>
            </a:extLst>
          </p:cNvPr>
          <p:cNvSpPr txBox="1"/>
          <p:nvPr/>
        </p:nvSpPr>
        <p:spPr>
          <a:xfrm>
            <a:off x="3647728" y="1628800"/>
            <a:ext cx="8208912" cy="2123658"/>
          </a:xfrm>
          <a:prstGeom prst="rect">
            <a:avLst/>
          </a:prstGeom>
          <a:noFill/>
        </p:spPr>
        <p:txBody>
          <a:bodyPr wrap="square" rtlCol="0">
            <a:spAutoFit/>
          </a:bodyPr>
          <a:lstStyle/>
          <a:p>
            <a:r>
              <a:rPr lang="fr-FR" sz="2400" b="1" cap="small" dirty="0">
                <a:latin typeface="Barlow" panose="020B0604020202020204" charset="0"/>
              </a:rPr>
              <a:t>Ambition :</a:t>
            </a:r>
            <a:r>
              <a:rPr lang="fr-FR" sz="2400" cap="small" dirty="0">
                <a:latin typeface="Barlow" panose="020B0604020202020204" charset="0"/>
              </a:rPr>
              <a:t> </a:t>
            </a:r>
          </a:p>
          <a:p>
            <a:pPr marL="342900" indent="-342900" algn="just">
              <a:buFont typeface="Courier New" panose="02070309020205020404" pitchFamily="49" charset="0"/>
              <a:buChar char="o"/>
            </a:pPr>
            <a:r>
              <a:rPr lang="fr-FR" sz="1800" dirty="0">
                <a:latin typeface="Barlow" panose="020B0604020202020204" charset="0"/>
              </a:rPr>
              <a:t>Valoriser une </a:t>
            </a:r>
            <a:r>
              <a:rPr lang="fr-FR" sz="1800" b="1" dirty="0">
                <a:latin typeface="Barlow" panose="020B0604020202020204" charset="0"/>
              </a:rPr>
              <a:t>approche écosystémique </a:t>
            </a:r>
            <a:r>
              <a:rPr lang="fr-FR" sz="1800" dirty="0">
                <a:latin typeface="Barlow" panose="020B0604020202020204" charset="0"/>
              </a:rPr>
              <a:t>sur le territoire en</a:t>
            </a:r>
            <a:br>
              <a:rPr lang="fr-FR" sz="1800" dirty="0">
                <a:latin typeface="Barlow" panose="020B0604020202020204" charset="0"/>
              </a:rPr>
            </a:br>
            <a:r>
              <a:rPr lang="fr-FR" sz="1800" b="1" dirty="0">
                <a:latin typeface="Barlow" panose="020B0604020202020204" charset="0"/>
              </a:rPr>
              <a:t>adoptant une entrée par les paysages </a:t>
            </a:r>
            <a:r>
              <a:rPr lang="fr-FR" sz="1800" dirty="0">
                <a:latin typeface="Barlow" panose="020B0604020202020204" charset="0"/>
              </a:rPr>
              <a:t>caractéristiques du</a:t>
            </a:r>
            <a:br>
              <a:rPr lang="fr-FR" sz="1800" dirty="0">
                <a:latin typeface="Barlow" panose="020B0604020202020204" charset="0"/>
              </a:rPr>
            </a:br>
            <a:r>
              <a:rPr lang="fr-FR" sz="1800" dirty="0">
                <a:latin typeface="Barlow" panose="020B0604020202020204" charset="0"/>
              </a:rPr>
              <a:t>patrimoine naturel du territoire </a:t>
            </a:r>
          </a:p>
          <a:p>
            <a:pPr marL="342900" indent="-342900" algn="just">
              <a:buFont typeface="Courier New" panose="02070309020205020404" pitchFamily="49" charset="0"/>
              <a:buChar char="o"/>
            </a:pPr>
            <a:r>
              <a:rPr lang="fr-FR" sz="1800" b="1" dirty="0">
                <a:latin typeface="Barlow" panose="020B0604020202020204" charset="0"/>
              </a:rPr>
              <a:t>Préserver et promouvoir le patrimoine bâti et architectural </a:t>
            </a:r>
            <a:r>
              <a:rPr lang="fr-FR" sz="1800" dirty="0">
                <a:latin typeface="Barlow" panose="020B0604020202020204" charset="0"/>
              </a:rPr>
              <a:t>en</a:t>
            </a:r>
            <a:br>
              <a:rPr lang="fr-FR" sz="1800" dirty="0">
                <a:latin typeface="Barlow" panose="020B0604020202020204" charset="0"/>
              </a:rPr>
            </a:br>
            <a:r>
              <a:rPr lang="fr-FR" sz="1800" dirty="0">
                <a:latin typeface="Barlow" panose="020B0604020202020204" charset="0"/>
              </a:rPr>
              <a:t>conciliant développement touristique, animation culturelle et</a:t>
            </a:r>
            <a:br>
              <a:rPr lang="fr-FR" sz="1800" dirty="0">
                <a:latin typeface="Barlow" panose="020B0604020202020204" charset="0"/>
              </a:rPr>
            </a:br>
            <a:r>
              <a:rPr lang="fr-FR" sz="1800" dirty="0">
                <a:latin typeface="Barlow" panose="020B0604020202020204" charset="0"/>
              </a:rPr>
              <a:t>promotion des énergies renouvelables</a:t>
            </a:r>
            <a:endParaRPr lang="fr-FR" sz="1800" b="1" dirty="0">
              <a:latin typeface="Barlow" panose="020B0604020202020204" charset="0"/>
              <a:cs typeface="Segoe UI Light" pitchFamily="34" charset="0"/>
            </a:endParaRPr>
          </a:p>
        </p:txBody>
      </p:sp>
      <p:sp>
        <p:nvSpPr>
          <p:cNvPr id="12" name="ZoneTexte 11">
            <a:extLst>
              <a:ext uri="{FF2B5EF4-FFF2-40B4-BE49-F238E27FC236}">
                <a16:creationId xmlns:a16="http://schemas.microsoft.com/office/drawing/2014/main" id="{C13778BB-6162-4822-9C19-26A8EE8AF9E3}"/>
              </a:ext>
            </a:extLst>
          </p:cNvPr>
          <p:cNvSpPr txBox="1"/>
          <p:nvPr/>
        </p:nvSpPr>
        <p:spPr>
          <a:xfrm>
            <a:off x="3647728" y="3877358"/>
            <a:ext cx="8208912" cy="2954655"/>
          </a:xfrm>
          <a:prstGeom prst="rect">
            <a:avLst/>
          </a:prstGeom>
          <a:noFill/>
        </p:spPr>
        <p:txBody>
          <a:bodyPr wrap="square" rtlCol="0">
            <a:spAutoFit/>
          </a:bodyPr>
          <a:lstStyle/>
          <a:p>
            <a:r>
              <a:rPr lang="fr-FR" sz="2400" b="1" cap="small" dirty="0">
                <a:latin typeface="Barlow" panose="020B0604020202020204" charset="0"/>
              </a:rPr>
              <a:t>Objectifs opérationnels :</a:t>
            </a:r>
            <a:r>
              <a:rPr lang="fr-FR" sz="2400" cap="small" dirty="0">
                <a:latin typeface="Barlow" panose="020B0604020202020204" charset="0"/>
              </a:rPr>
              <a:t> </a:t>
            </a:r>
          </a:p>
          <a:p>
            <a:pPr marL="342900" indent="-342900">
              <a:buFont typeface="Courier New" panose="02070309020205020404" pitchFamily="49" charset="0"/>
              <a:buChar char="o"/>
            </a:pPr>
            <a:r>
              <a:rPr lang="fr-FR" sz="1800" b="1" dirty="0">
                <a:latin typeface="Barlow" panose="020B0604020202020204" charset="0"/>
              </a:rPr>
              <a:t>Développer, valoriser, restaurer et protéger </a:t>
            </a:r>
            <a:r>
              <a:rPr lang="fr-FR" sz="1800" dirty="0">
                <a:latin typeface="Barlow" panose="020B0604020202020204" charset="0"/>
              </a:rPr>
              <a:t>les espaces sensibles et la biodiversité</a:t>
            </a:r>
          </a:p>
          <a:p>
            <a:pPr marL="342900" indent="-342900">
              <a:buFont typeface="Courier New" panose="02070309020205020404" pitchFamily="49" charset="0"/>
              <a:buChar char="o"/>
            </a:pPr>
            <a:r>
              <a:rPr lang="fr-FR" sz="1800" b="1" dirty="0">
                <a:latin typeface="Barlow" panose="020B0604020202020204" charset="0"/>
              </a:rPr>
              <a:t>Améliorer la connaissance </a:t>
            </a:r>
            <a:r>
              <a:rPr lang="fr-FR" sz="1800" dirty="0">
                <a:latin typeface="Barlow" panose="020B0604020202020204" charset="0"/>
              </a:rPr>
              <a:t>des milieux et des espaces naturels</a:t>
            </a:r>
          </a:p>
          <a:p>
            <a:pPr marL="342900" indent="-342900">
              <a:buFont typeface="Courier New" panose="02070309020205020404" pitchFamily="49" charset="0"/>
              <a:buChar char="o"/>
            </a:pPr>
            <a:r>
              <a:rPr lang="fr-FR" sz="1800" b="1" dirty="0">
                <a:latin typeface="Barlow" panose="020B0604020202020204" charset="0"/>
              </a:rPr>
              <a:t>Préserver, renforcer et valoriser </a:t>
            </a:r>
            <a:r>
              <a:rPr lang="fr-FR" sz="1800" dirty="0">
                <a:latin typeface="Barlow" panose="020B0604020202020204" charset="0"/>
              </a:rPr>
              <a:t>les paysages</a:t>
            </a:r>
          </a:p>
          <a:p>
            <a:pPr marL="342900" indent="-342900">
              <a:buFont typeface="Courier New" panose="02070309020205020404" pitchFamily="49" charset="0"/>
              <a:buChar char="o"/>
            </a:pPr>
            <a:r>
              <a:rPr lang="fr-FR" sz="1800" dirty="0">
                <a:latin typeface="Barlow" panose="020B0604020202020204" charset="0"/>
              </a:rPr>
              <a:t>Mettre en place des </a:t>
            </a:r>
            <a:r>
              <a:rPr lang="fr-FR" sz="1800" b="1" dirty="0">
                <a:latin typeface="Barlow" panose="020B0604020202020204" charset="0"/>
              </a:rPr>
              <a:t>instances d’échange et de concertation</a:t>
            </a:r>
            <a:r>
              <a:rPr lang="fr-FR" sz="1800" dirty="0">
                <a:latin typeface="Barlow" panose="020B0604020202020204" charset="0"/>
              </a:rPr>
              <a:t> et d’engagement des acteurs locaux </a:t>
            </a:r>
          </a:p>
          <a:p>
            <a:pPr marL="342900" indent="-342900">
              <a:buFont typeface="Courier New" panose="02070309020205020404" pitchFamily="49" charset="0"/>
              <a:buChar char="o"/>
            </a:pPr>
            <a:r>
              <a:rPr lang="fr-FR" sz="1800" dirty="0">
                <a:latin typeface="Barlow" panose="020B0604020202020204" charset="0"/>
              </a:rPr>
              <a:t>Travailler à </a:t>
            </a:r>
            <a:r>
              <a:rPr lang="fr-FR" sz="1800" b="1" dirty="0">
                <a:latin typeface="Barlow" panose="020B0604020202020204" charset="0"/>
              </a:rPr>
              <a:t>l’identité des paysages </a:t>
            </a:r>
            <a:r>
              <a:rPr lang="fr-FR" sz="1800" dirty="0">
                <a:latin typeface="Barlow" panose="020B0604020202020204" charset="0"/>
              </a:rPr>
              <a:t>naturels</a:t>
            </a:r>
          </a:p>
          <a:p>
            <a:pPr marL="342900" indent="-342900">
              <a:buFont typeface="Courier New" panose="02070309020205020404" pitchFamily="49" charset="0"/>
              <a:buChar char="o"/>
            </a:pPr>
            <a:r>
              <a:rPr lang="fr-FR" sz="1800" b="1" dirty="0">
                <a:latin typeface="Barlow" panose="020B0604020202020204" charset="0"/>
              </a:rPr>
              <a:t>Accompagner le développement soutenable </a:t>
            </a:r>
            <a:r>
              <a:rPr lang="fr-FR" sz="1800" dirty="0">
                <a:latin typeface="Barlow" panose="020B0604020202020204" charset="0"/>
              </a:rPr>
              <a:t>des principaux sites patrimoniaux bâtis et mieux faire connaître le patrimoine maritime et littoral.</a:t>
            </a:r>
          </a:p>
        </p:txBody>
      </p:sp>
      <p:sp>
        <p:nvSpPr>
          <p:cNvPr id="18" name="Rectangle à coins arrondis 17"/>
          <p:cNvSpPr>
            <a:spLocks noChangeAspect="1"/>
          </p:cNvSpPr>
          <p:nvPr/>
        </p:nvSpPr>
        <p:spPr>
          <a:xfrm>
            <a:off x="581161" y="1848815"/>
            <a:ext cx="2927287" cy="2088309"/>
          </a:xfrm>
          <a:prstGeom prst="roundRect">
            <a:avLst/>
          </a:prstGeom>
          <a:ln w="139700">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atin typeface="Barlow" panose="020B0604020202020204" charset="0"/>
            </a:endParaRPr>
          </a:p>
        </p:txBody>
      </p:sp>
      <p:sp>
        <p:nvSpPr>
          <p:cNvPr id="32" name="Rectangle 31"/>
          <p:cNvSpPr/>
          <p:nvPr/>
        </p:nvSpPr>
        <p:spPr>
          <a:xfrm>
            <a:off x="552822" y="2278613"/>
            <a:ext cx="2955626" cy="1200329"/>
          </a:xfrm>
          <a:prstGeom prst="rect">
            <a:avLst/>
          </a:prstGeom>
        </p:spPr>
        <p:txBody>
          <a:bodyPr wrap="square">
            <a:spAutoFit/>
          </a:bodyPr>
          <a:lstStyle/>
          <a:p>
            <a:pPr lvl="0" algn="ctr"/>
            <a:r>
              <a:rPr lang="fr-FR" sz="2400" b="1" cap="small" dirty="0">
                <a:latin typeface="Barlow" panose="020B0604020202020204" charset="0"/>
                <a:ea typeface="Segoe UI Black" pitchFamily="34" charset="0"/>
                <a:cs typeface="Segoe UI Semibold" pitchFamily="34" charset="0"/>
              </a:rPr>
              <a:t>Ambition </a:t>
            </a:r>
          </a:p>
          <a:p>
            <a:pPr lvl="0" algn="ctr"/>
            <a:r>
              <a:rPr lang="fr-FR" sz="2400" b="1" cap="small" dirty="0">
                <a:latin typeface="Barlow" panose="020B0604020202020204" charset="0"/>
                <a:ea typeface="Segoe UI Black" pitchFamily="34" charset="0"/>
                <a:cs typeface="Segoe UI Semibold" pitchFamily="34" charset="0"/>
              </a:rPr>
              <a:t>et objectifs opérationnels</a:t>
            </a:r>
          </a:p>
        </p:txBody>
      </p:sp>
      <p:sp>
        <p:nvSpPr>
          <p:cNvPr id="9" name="Google Shape;405;p29"/>
          <p:cNvSpPr txBox="1">
            <a:spLocks/>
          </p:cNvSpPr>
          <p:nvPr/>
        </p:nvSpPr>
        <p:spPr>
          <a:xfrm>
            <a:off x="838200" y="365125"/>
            <a:ext cx="11353800" cy="132556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5366"/>
              </a:buClr>
              <a:buSzPct val="100000"/>
              <a:buFont typeface="Barlow"/>
              <a:buNone/>
            </a:pPr>
            <a:r>
              <a:rPr lang="fr-FR" sz="4800" b="1" dirty="0">
                <a:solidFill>
                  <a:srgbClr val="005366"/>
                </a:solidFill>
                <a:latin typeface="Barlow"/>
                <a:ea typeface="Barlow"/>
                <a:cs typeface="Barlow"/>
                <a:sym typeface="Barlow"/>
              </a:rPr>
              <a:t>La Stratégie du GALIEC</a:t>
            </a:r>
            <a:r>
              <a:rPr lang="fr-FR" sz="4800" b="1" dirty="0">
                <a:solidFill>
                  <a:srgbClr val="FF0000"/>
                </a:solidFill>
                <a:latin typeface="Barlow"/>
                <a:ea typeface="Barlow"/>
                <a:cs typeface="Barlow"/>
                <a:sym typeface="Barlow"/>
              </a:rPr>
              <a:t/>
            </a:r>
            <a:br>
              <a:rPr lang="fr-FR" sz="4800" b="1" dirty="0">
                <a:solidFill>
                  <a:srgbClr val="FF0000"/>
                </a:solidFill>
                <a:latin typeface="Barlow"/>
                <a:ea typeface="Barlow"/>
                <a:cs typeface="Barlow"/>
                <a:sym typeface="Barlow"/>
              </a:rPr>
            </a:br>
            <a:r>
              <a:rPr lang="fr-FR" sz="3100" b="1" i="1" dirty="0">
                <a:solidFill>
                  <a:schemeClr val="accent1">
                    <a:lumMod val="50000"/>
                  </a:schemeClr>
                </a:solidFill>
                <a:latin typeface="Barlow"/>
                <a:ea typeface="Barlow"/>
                <a:cs typeface="Barlow"/>
                <a:sym typeface="Barlow"/>
              </a:rPr>
              <a:t>FA N°2 – Préservation et promotion des paysages et du patrimoine</a:t>
            </a:r>
            <a:endParaRPr lang="fr-FR" sz="4000" b="1" i="1" dirty="0">
              <a:solidFill>
                <a:schemeClr val="accent1">
                  <a:lumMod val="50000"/>
                </a:schemeClr>
              </a:solidFill>
              <a:latin typeface="Barlow"/>
              <a:ea typeface="Barlow"/>
              <a:cs typeface="Barlow"/>
              <a:sym typeface="Barlow"/>
            </a:endParaRPr>
          </a:p>
        </p:txBody>
      </p:sp>
      <p:sp>
        <p:nvSpPr>
          <p:cNvPr id="2" name="ZoneTexte 1">
            <a:extLst>
              <a:ext uri="{FF2B5EF4-FFF2-40B4-BE49-F238E27FC236}">
                <a16:creationId xmlns:a16="http://schemas.microsoft.com/office/drawing/2014/main" id="{9FDE6779-297B-D0BD-1A26-963565D35118}"/>
              </a:ext>
            </a:extLst>
          </p:cNvPr>
          <p:cNvSpPr txBox="1"/>
          <p:nvPr/>
        </p:nvSpPr>
        <p:spPr>
          <a:xfrm>
            <a:off x="443372" y="4221088"/>
            <a:ext cx="2451569" cy="1323439"/>
          </a:xfrm>
          <a:prstGeom prst="rect">
            <a:avLst/>
          </a:prstGeom>
          <a:noFill/>
        </p:spPr>
        <p:txBody>
          <a:bodyPr wrap="square" rtlCol="0">
            <a:spAutoFit/>
          </a:bodyPr>
          <a:lstStyle/>
          <a:p>
            <a:r>
              <a:rPr lang="fr-FR" sz="2000" dirty="0">
                <a:latin typeface="Barlow" panose="020B0604020202020204" charset="0"/>
                <a:cs typeface="Segoe UI Light" pitchFamily="34" charset="0"/>
              </a:rPr>
              <a:t>Fonds mobilisé : </a:t>
            </a:r>
            <a:r>
              <a:rPr lang="fr-FR" sz="2000" b="1" dirty="0">
                <a:latin typeface="Barlow" panose="020B0604020202020204" charset="0"/>
                <a:cs typeface="Segoe UI Light" pitchFamily="34" charset="0"/>
              </a:rPr>
              <a:t>FEDER</a:t>
            </a:r>
            <a:r>
              <a:rPr lang="fr-FR" sz="2000" dirty="0">
                <a:latin typeface="Barlow" panose="020B0604020202020204" charset="0"/>
                <a:cs typeface="Segoe UI Light" pitchFamily="34" charset="0"/>
              </a:rPr>
              <a:t> OS 5</a:t>
            </a:r>
          </a:p>
          <a:p>
            <a:endParaRPr lang="fr-FR" sz="2000" dirty="0">
              <a:latin typeface="Barlow" panose="020B0604020202020204" charset="0"/>
              <a:cs typeface="Segoe UI Light" pitchFamily="34" charset="0"/>
            </a:endParaRPr>
          </a:p>
          <a:p>
            <a:r>
              <a:rPr lang="fr-FR" sz="2000" dirty="0">
                <a:latin typeface="Barlow" panose="020B0604020202020204" charset="0"/>
                <a:cs typeface="Segoe UI Light" pitchFamily="34" charset="0"/>
              </a:rPr>
              <a:t>Montant : </a:t>
            </a:r>
            <a:r>
              <a:rPr lang="fr-FR" sz="2000" b="1" dirty="0">
                <a:latin typeface="Barlow" panose="020B0604020202020204" charset="0"/>
                <a:cs typeface="Segoe UI Light" pitchFamily="34" charset="0"/>
              </a:rPr>
              <a:t>700 000 €</a:t>
            </a:r>
          </a:p>
        </p:txBody>
      </p:sp>
    </p:spTree>
    <p:custDataLst>
      <p:tags r:id="rId1"/>
    </p:custDataLst>
    <p:extLst>
      <p:ext uri="{BB962C8B-B14F-4D97-AF65-F5344CB8AC3E}">
        <p14:creationId xmlns:p14="http://schemas.microsoft.com/office/powerpoint/2010/main" val="151254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5" name="ZoneTexte 44">
            <a:extLst>
              <a:ext uri="{FF2B5EF4-FFF2-40B4-BE49-F238E27FC236}">
                <a16:creationId xmlns:a16="http://schemas.microsoft.com/office/drawing/2014/main" id="{C13778BB-6162-4822-9C19-26A8EE8AF9E3}"/>
              </a:ext>
            </a:extLst>
          </p:cNvPr>
          <p:cNvSpPr txBox="1"/>
          <p:nvPr/>
        </p:nvSpPr>
        <p:spPr>
          <a:xfrm>
            <a:off x="4183505" y="1706168"/>
            <a:ext cx="7566534" cy="2631490"/>
          </a:xfrm>
          <a:prstGeom prst="rect">
            <a:avLst/>
          </a:prstGeom>
          <a:noFill/>
        </p:spPr>
        <p:txBody>
          <a:bodyPr wrap="square" rtlCol="0">
            <a:spAutoFit/>
          </a:bodyPr>
          <a:lstStyle/>
          <a:p>
            <a:pPr algn="just">
              <a:spcAft>
                <a:spcPts val="600"/>
              </a:spcAft>
            </a:pPr>
            <a:r>
              <a:rPr lang="fr-FR" sz="2000" b="1" cap="small" dirty="0">
                <a:latin typeface="Barlow" panose="020B0604020202020204" charset="0"/>
              </a:rPr>
              <a:t>Ambition :</a:t>
            </a:r>
            <a:r>
              <a:rPr lang="fr-FR" sz="2000" cap="small" dirty="0">
                <a:latin typeface="Barlow" panose="020B0604020202020204" charset="0"/>
              </a:rPr>
              <a:t> </a:t>
            </a:r>
          </a:p>
          <a:p>
            <a:pPr algn="just">
              <a:spcAft>
                <a:spcPts val="600"/>
              </a:spcAft>
            </a:pPr>
            <a:r>
              <a:rPr lang="fr-FR" sz="2000" dirty="0">
                <a:solidFill>
                  <a:srgbClr val="000000"/>
                </a:solidFill>
                <a:effectLst/>
                <a:latin typeface="Barlow" panose="00000500000000000000" pitchFamily="2" charset="0"/>
                <a:ea typeface="Calibri" panose="020F0502020204030204" pitchFamily="34" charset="0"/>
              </a:rPr>
              <a:t>Améliorer et harmoniser le niveau des </a:t>
            </a:r>
            <a:r>
              <a:rPr lang="fr-FR" sz="2000" b="1" dirty="0">
                <a:solidFill>
                  <a:srgbClr val="000000"/>
                </a:solidFill>
                <a:effectLst/>
                <a:latin typeface="Barlow" panose="00000500000000000000" pitchFamily="2" charset="0"/>
                <a:ea typeface="Calibri" panose="020F0502020204030204" pitchFamily="34" charset="0"/>
              </a:rPr>
              <a:t>équipements</a:t>
            </a:r>
            <a:r>
              <a:rPr lang="fr-FR" sz="2000" dirty="0">
                <a:solidFill>
                  <a:srgbClr val="000000"/>
                </a:solidFill>
                <a:effectLst/>
                <a:latin typeface="Barlow" panose="00000500000000000000" pitchFamily="2" charset="0"/>
                <a:ea typeface="Calibri" panose="020F0502020204030204" pitchFamily="34" charset="0"/>
              </a:rPr>
              <a:t> et l’</a:t>
            </a:r>
            <a:r>
              <a:rPr lang="fr-FR" sz="2000" b="1" dirty="0">
                <a:solidFill>
                  <a:srgbClr val="000000"/>
                </a:solidFill>
                <a:effectLst/>
                <a:latin typeface="Barlow" panose="00000500000000000000" pitchFamily="2" charset="0"/>
                <a:ea typeface="Calibri" panose="020F0502020204030204" pitchFamily="34" charset="0"/>
              </a:rPr>
              <a:t>offre de service </a:t>
            </a:r>
            <a:r>
              <a:rPr lang="fr-FR" sz="2000" dirty="0">
                <a:solidFill>
                  <a:srgbClr val="000000"/>
                </a:solidFill>
                <a:effectLst/>
                <a:latin typeface="Barlow" panose="00000500000000000000" pitchFamily="2" charset="0"/>
                <a:ea typeface="Calibri" panose="020F0502020204030204" pitchFamily="34" charset="0"/>
              </a:rPr>
              <a:t>disponible en accompagnant notamment les </a:t>
            </a:r>
            <a:r>
              <a:rPr lang="fr-FR" sz="2000" b="1" dirty="0">
                <a:solidFill>
                  <a:srgbClr val="000000"/>
                </a:solidFill>
                <a:effectLst/>
                <a:latin typeface="Barlow" panose="00000500000000000000" pitchFamily="2" charset="0"/>
                <a:ea typeface="Calibri" panose="020F0502020204030204" pitchFamily="34" charset="0"/>
              </a:rPr>
              <a:t>communes les plus éloignées </a:t>
            </a:r>
            <a:r>
              <a:rPr lang="fr-FR" sz="2000" dirty="0">
                <a:solidFill>
                  <a:srgbClr val="000000"/>
                </a:solidFill>
                <a:effectLst/>
                <a:latin typeface="Barlow" panose="00000500000000000000" pitchFamily="2" charset="0"/>
                <a:ea typeface="Calibri" panose="020F0502020204030204" pitchFamily="34" charset="0"/>
              </a:rPr>
              <a:t>des centres et pôles urbains (y inclus en renforçant la présence de la nature en milieu urbain), en soutenant une </a:t>
            </a:r>
            <a:r>
              <a:rPr lang="fr-FR" sz="2000" b="1" dirty="0">
                <a:solidFill>
                  <a:srgbClr val="000000"/>
                </a:solidFill>
                <a:effectLst/>
                <a:latin typeface="Barlow" panose="00000500000000000000" pitchFamily="2" charset="0"/>
                <a:ea typeface="Calibri" panose="020F0502020204030204" pitchFamily="34" charset="0"/>
              </a:rPr>
              <a:t>offre culturelle,</a:t>
            </a:r>
            <a:r>
              <a:rPr lang="fr-FR" sz="2000" dirty="0">
                <a:solidFill>
                  <a:srgbClr val="000000"/>
                </a:solidFill>
                <a:effectLst/>
                <a:latin typeface="Barlow" panose="00000500000000000000" pitchFamily="2" charset="0"/>
                <a:ea typeface="Calibri" panose="020F0502020204030204" pitchFamily="34" charset="0"/>
              </a:rPr>
              <a:t> </a:t>
            </a:r>
            <a:r>
              <a:rPr lang="fr-FR" sz="2000" b="1" dirty="0">
                <a:solidFill>
                  <a:srgbClr val="000000"/>
                </a:solidFill>
                <a:effectLst/>
                <a:latin typeface="Barlow" panose="00000500000000000000" pitchFamily="2" charset="0"/>
                <a:ea typeface="Calibri" panose="020F0502020204030204" pitchFamily="34" charset="0"/>
              </a:rPr>
              <a:t>artistique et sportive </a:t>
            </a:r>
            <a:r>
              <a:rPr lang="fr-FR" sz="2000" dirty="0">
                <a:solidFill>
                  <a:srgbClr val="000000"/>
                </a:solidFill>
                <a:effectLst/>
                <a:latin typeface="Barlow" panose="00000500000000000000" pitchFamily="2" charset="0"/>
                <a:ea typeface="Calibri" panose="020F0502020204030204" pitchFamily="34" charset="0"/>
              </a:rPr>
              <a:t>stimulant la vie locale pour l’ensemble des habitants et en développant des solutions pérennes en matière d’</a:t>
            </a:r>
            <a:r>
              <a:rPr lang="fr-FR" sz="2000" b="1" dirty="0">
                <a:solidFill>
                  <a:srgbClr val="000000"/>
                </a:solidFill>
                <a:effectLst/>
                <a:latin typeface="Barlow" panose="00000500000000000000" pitchFamily="2" charset="0"/>
                <a:ea typeface="Calibri" panose="020F0502020204030204" pitchFamily="34" charset="0"/>
              </a:rPr>
              <a:t>accès à la santé et aux soins</a:t>
            </a:r>
            <a:endParaRPr lang="fr-FR" sz="2000" b="1" dirty="0">
              <a:effectLst/>
              <a:latin typeface="Barlow" panose="00000500000000000000" pitchFamily="2" charset="0"/>
              <a:ea typeface="Calibri" panose="020F0502020204030204" pitchFamily="34" charset="0"/>
            </a:endParaRPr>
          </a:p>
        </p:txBody>
      </p:sp>
      <p:sp>
        <p:nvSpPr>
          <p:cNvPr id="18" name="Rectangle à coins arrondis 17"/>
          <p:cNvSpPr>
            <a:spLocks noChangeAspect="1"/>
          </p:cNvSpPr>
          <p:nvPr/>
        </p:nvSpPr>
        <p:spPr>
          <a:xfrm>
            <a:off x="651731" y="1832883"/>
            <a:ext cx="2927287" cy="2088309"/>
          </a:xfrm>
          <a:prstGeom prst="roundRect">
            <a:avLst/>
          </a:prstGeom>
          <a:ln w="139700">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atin typeface="Barlow" panose="020B0604020202020204" charset="0"/>
            </a:endParaRPr>
          </a:p>
        </p:txBody>
      </p:sp>
      <p:sp>
        <p:nvSpPr>
          <p:cNvPr id="32" name="Rectangle 31"/>
          <p:cNvSpPr/>
          <p:nvPr/>
        </p:nvSpPr>
        <p:spPr>
          <a:xfrm>
            <a:off x="623392" y="2276872"/>
            <a:ext cx="2955626" cy="1200329"/>
          </a:xfrm>
          <a:prstGeom prst="rect">
            <a:avLst/>
          </a:prstGeom>
        </p:spPr>
        <p:txBody>
          <a:bodyPr wrap="square">
            <a:spAutoFit/>
          </a:bodyPr>
          <a:lstStyle/>
          <a:p>
            <a:pPr lvl="0" algn="ctr"/>
            <a:r>
              <a:rPr lang="fr-FR" sz="2400" b="1" cap="small" dirty="0">
                <a:latin typeface="Barlow" panose="020B0604020202020204" charset="0"/>
                <a:ea typeface="Segoe UI Black" pitchFamily="34" charset="0"/>
                <a:cs typeface="Segoe UI Semibold" pitchFamily="34" charset="0"/>
              </a:rPr>
              <a:t>Ambition </a:t>
            </a:r>
          </a:p>
          <a:p>
            <a:pPr lvl="0" algn="ctr"/>
            <a:r>
              <a:rPr lang="fr-FR" sz="2400" b="1" cap="small" dirty="0">
                <a:latin typeface="Barlow" panose="020B0604020202020204" charset="0"/>
                <a:ea typeface="Segoe UI Black" pitchFamily="34" charset="0"/>
                <a:cs typeface="Segoe UI Semibold" pitchFamily="34" charset="0"/>
              </a:rPr>
              <a:t>et objectifs opérationnels</a:t>
            </a:r>
          </a:p>
        </p:txBody>
      </p:sp>
      <p:sp>
        <p:nvSpPr>
          <p:cNvPr id="5" name="Google Shape;405;p29">
            <a:extLst>
              <a:ext uri="{FF2B5EF4-FFF2-40B4-BE49-F238E27FC236}">
                <a16:creationId xmlns:a16="http://schemas.microsoft.com/office/drawing/2014/main" id="{17696EED-00E5-076D-F901-B8A6DA7F65CE}"/>
              </a:ext>
            </a:extLst>
          </p:cNvPr>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5366"/>
              </a:buClr>
              <a:buSzPct val="100000"/>
              <a:buFont typeface="Barlow"/>
              <a:buNone/>
            </a:pPr>
            <a:r>
              <a:rPr lang="fr-FR" sz="4800" b="1" dirty="0">
                <a:solidFill>
                  <a:srgbClr val="005366"/>
                </a:solidFill>
                <a:latin typeface="Barlow"/>
                <a:ea typeface="Barlow"/>
                <a:cs typeface="Barlow"/>
                <a:sym typeface="Barlow"/>
              </a:rPr>
              <a:t>La Stratégie du GALIEC</a:t>
            </a:r>
            <a:r>
              <a:rPr lang="fr-FR" sz="4800" b="1" dirty="0">
                <a:solidFill>
                  <a:srgbClr val="FF0000"/>
                </a:solidFill>
                <a:latin typeface="Barlow"/>
                <a:ea typeface="Barlow"/>
                <a:cs typeface="Barlow"/>
                <a:sym typeface="Barlow"/>
              </a:rPr>
              <a:t/>
            </a:r>
            <a:br>
              <a:rPr lang="fr-FR" sz="4800" b="1" dirty="0">
                <a:solidFill>
                  <a:srgbClr val="FF0000"/>
                </a:solidFill>
                <a:latin typeface="Barlow"/>
                <a:ea typeface="Barlow"/>
                <a:cs typeface="Barlow"/>
                <a:sym typeface="Barlow"/>
              </a:rPr>
            </a:br>
            <a:r>
              <a:rPr lang="fr-FR" sz="3100" b="1" i="1" dirty="0">
                <a:solidFill>
                  <a:schemeClr val="accent1">
                    <a:lumMod val="50000"/>
                  </a:schemeClr>
                </a:solidFill>
                <a:latin typeface="Barlow"/>
                <a:ea typeface="Barlow"/>
                <a:cs typeface="Barlow"/>
                <a:sym typeface="Barlow"/>
              </a:rPr>
              <a:t>FA N°3 – Equipement, services de proximité et offre culturelle</a:t>
            </a:r>
            <a:endParaRPr sz="4000" b="1" i="1" dirty="0">
              <a:solidFill>
                <a:schemeClr val="accent1">
                  <a:lumMod val="50000"/>
                </a:schemeClr>
              </a:solidFill>
              <a:latin typeface="Barlow"/>
              <a:ea typeface="Barlow"/>
              <a:cs typeface="Barlow"/>
              <a:sym typeface="Barlow"/>
            </a:endParaRPr>
          </a:p>
        </p:txBody>
      </p:sp>
      <p:sp>
        <p:nvSpPr>
          <p:cNvPr id="2" name="ZoneTexte 1">
            <a:extLst>
              <a:ext uri="{FF2B5EF4-FFF2-40B4-BE49-F238E27FC236}">
                <a16:creationId xmlns:a16="http://schemas.microsoft.com/office/drawing/2014/main" id="{BED9C7E1-5859-4607-E1C5-3BE1B233563F}"/>
              </a:ext>
            </a:extLst>
          </p:cNvPr>
          <p:cNvSpPr txBox="1"/>
          <p:nvPr/>
        </p:nvSpPr>
        <p:spPr>
          <a:xfrm>
            <a:off x="616243" y="4365181"/>
            <a:ext cx="3463534" cy="1015663"/>
          </a:xfrm>
          <a:prstGeom prst="rect">
            <a:avLst/>
          </a:prstGeom>
          <a:noFill/>
        </p:spPr>
        <p:txBody>
          <a:bodyPr wrap="square" rtlCol="0">
            <a:spAutoFit/>
          </a:bodyPr>
          <a:lstStyle/>
          <a:p>
            <a:r>
              <a:rPr lang="fr-FR" sz="2000" dirty="0">
                <a:latin typeface="Barlow" panose="020B0604020202020204" charset="0"/>
                <a:cs typeface="Segoe UI Light" pitchFamily="34" charset="0"/>
              </a:rPr>
              <a:t>Fonds mobilisé : </a:t>
            </a:r>
            <a:r>
              <a:rPr lang="fr-FR" sz="2000" b="1" dirty="0">
                <a:latin typeface="Barlow" panose="020B0604020202020204" charset="0"/>
                <a:cs typeface="Segoe UI Light" pitchFamily="34" charset="0"/>
              </a:rPr>
              <a:t>FEDER</a:t>
            </a:r>
            <a:r>
              <a:rPr lang="fr-FR" sz="2000" dirty="0">
                <a:latin typeface="Barlow" panose="020B0604020202020204" charset="0"/>
                <a:cs typeface="Segoe UI Light" pitchFamily="34" charset="0"/>
              </a:rPr>
              <a:t> OS 5</a:t>
            </a:r>
          </a:p>
          <a:p>
            <a:endParaRPr lang="fr-FR" sz="2000" dirty="0">
              <a:latin typeface="Barlow" panose="020B0604020202020204" charset="0"/>
              <a:cs typeface="Segoe UI Light" pitchFamily="34" charset="0"/>
            </a:endParaRPr>
          </a:p>
          <a:p>
            <a:r>
              <a:rPr lang="fr-FR" sz="2000" dirty="0">
                <a:latin typeface="Barlow" panose="020B0604020202020204" charset="0"/>
                <a:cs typeface="Segoe UI Light" pitchFamily="34" charset="0"/>
              </a:rPr>
              <a:t>Montant : </a:t>
            </a:r>
            <a:r>
              <a:rPr lang="fr-FR" sz="2000" b="1" dirty="0">
                <a:latin typeface="Barlow" panose="020B0604020202020204" charset="0"/>
                <a:cs typeface="Segoe UI Light" pitchFamily="34" charset="0"/>
              </a:rPr>
              <a:t>1 300 000 €</a:t>
            </a:r>
          </a:p>
        </p:txBody>
      </p:sp>
      <p:sp>
        <p:nvSpPr>
          <p:cNvPr id="3" name="ZoneTexte 2">
            <a:extLst>
              <a:ext uri="{FF2B5EF4-FFF2-40B4-BE49-F238E27FC236}">
                <a16:creationId xmlns:a16="http://schemas.microsoft.com/office/drawing/2014/main" id="{E50B9041-74A3-5559-9811-68435F8BBAF8}"/>
              </a:ext>
            </a:extLst>
          </p:cNvPr>
          <p:cNvSpPr txBox="1"/>
          <p:nvPr/>
        </p:nvSpPr>
        <p:spPr>
          <a:xfrm>
            <a:off x="4183505" y="4365181"/>
            <a:ext cx="7566534" cy="2917465"/>
          </a:xfrm>
          <a:prstGeom prst="rect">
            <a:avLst/>
          </a:prstGeom>
          <a:noFill/>
        </p:spPr>
        <p:txBody>
          <a:bodyPr wrap="square" rtlCol="0">
            <a:spAutoFit/>
          </a:bodyPr>
          <a:lstStyle/>
          <a:p>
            <a:pPr algn="just">
              <a:spcAft>
                <a:spcPts val="600"/>
              </a:spcAft>
            </a:pPr>
            <a:r>
              <a:rPr lang="fr-FR" sz="2000" b="1" cap="small" dirty="0">
                <a:latin typeface="Barlow" panose="020B0604020202020204" charset="0"/>
              </a:rPr>
              <a:t>Objectifs opérationnels :</a:t>
            </a:r>
            <a:r>
              <a:rPr lang="fr-FR" sz="2000" cap="small" dirty="0">
                <a:latin typeface="Barlow" panose="020B0604020202020204" charset="0"/>
              </a:rPr>
              <a:t> </a:t>
            </a:r>
          </a:p>
          <a:p>
            <a:pPr marL="342900" marR="19050" indent="-342900">
              <a:lnSpc>
                <a:spcPct val="115000"/>
              </a:lnSpc>
              <a:buFont typeface="Arial" panose="020B0604020202020204" pitchFamily="34" charset="0"/>
              <a:buChar char="•"/>
              <a:tabLst>
                <a:tab pos="547370" algn="l"/>
              </a:tabLst>
            </a:pPr>
            <a:r>
              <a:rPr lang="fr-FR" sz="2000" dirty="0">
                <a:latin typeface="Barlow" panose="020B0604020202020204" charset="0"/>
              </a:rPr>
              <a:t>Conforter et dynamiser les centres-villes et centre-bourgs dans l’ensemble de leurs fonctions</a:t>
            </a:r>
          </a:p>
          <a:p>
            <a:pPr marL="342900" marR="19050" indent="-342900">
              <a:lnSpc>
                <a:spcPct val="115000"/>
              </a:lnSpc>
              <a:buFont typeface="Arial" panose="020B0604020202020204" pitchFamily="34" charset="0"/>
              <a:buChar char="•"/>
              <a:tabLst>
                <a:tab pos="547370" algn="l"/>
              </a:tabLst>
            </a:pPr>
            <a:r>
              <a:rPr lang="fr-FR" sz="2000" dirty="0">
                <a:latin typeface="Barlow" panose="020B0604020202020204" charset="0"/>
              </a:rPr>
              <a:t>Proposer une offre artistique, culturelle et sportive de qualité à l’année pour tous les publics</a:t>
            </a:r>
          </a:p>
          <a:p>
            <a:pPr marL="342900" marR="19050" indent="-342900">
              <a:lnSpc>
                <a:spcPct val="115000"/>
              </a:lnSpc>
              <a:buFont typeface="Arial" panose="020B0604020202020204" pitchFamily="34" charset="0"/>
              <a:buChar char="•"/>
              <a:tabLst>
                <a:tab pos="547370" algn="l"/>
              </a:tabLst>
            </a:pPr>
            <a:r>
              <a:rPr lang="fr-FR" sz="2000" dirty="0">
                <a:latin typeface="Barlow" panose="020B0604020202020204" charset="0"/>
              </a:rPr>
              <a:t>Garantir l’accès à la santé et aux soins</a:t>
            </a:r>
          </a:p>
          <a:p>
            <a:pPr marR="19050">
              <a:lnSpc>
                <a:spcPct val="115000"/>
              </a:lnSpc>
              <a:tabLst>
                <a:tab pos="547370" algn="l"/>
              </a:tabLst>
            </a:pPr>
            <a:endParaRPr lang="fr-FR" sz="2000" dirty="0">
              <a:latin typeface="Barlow" panose="020B0604020202020204" charset="0"/>
            </a:endParaRPr>
          </a:p>
          <a:p>
            <a:pPr marR="19050">
              <a:lnSpc>
                <a:spcPct val="115000"/>
              </a:lnSpc>
              <a:tabLst>
                <a:tab pos="547370" algn="l"/>
              </a:tabLst>
            </a:pPr>
            <a:endParaRPr lang="fr-FR" sz="2000" dirty="0">
              <a:latin typeface="Barlow" panose="020B0604020202020204" charset="0"/>
            </a:endParaRPr>
          </a:p>
        </p:txBody>
      </p:sp>
    </p:spTree>
    <p:custDataLst>
      <p:tags r:id="rId1"/>
    </p:custDataLst>
    <p:extLst>
      <p:ext uri="{BB962C8B-B14F-4D97-AF65-F5344CB8AC3E}">
        <p14:creationId xmlns:p14="http://schemas.microsoft.com/office/powerpoint/2010/main" val="413338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5" name="ZoneTexte 44">
            <a:extLst>
              <a:ext uri="{FF2B5EF4-FFF2-40B4-BE49-F238E27FC236}">
                <a16:creationId xmlns:a16="http://schemas.microsoft.com/office/drawing/2014/main" id="{C13778BB-6162-4822-9C19-26A8EE8AF9E3}"/>
              </a:ext>
            </a:extLst>
          </p:cNvPr>
          <p:cNvSpPr txBox="1"/>
          <p:nvPr/>
        </p:nvSpPr>
        <p:spPr>
          <a:xfrm>
            <a:off x="3965961" y="1745259"/>
            <a:ext cx="7686964" cy="2816156"/>
          </a:xfrm>
          <a:prstGeom prst="rect">
            <a:avLst/>
          </a:prstGeom>
          <a:noFill/>
        </p:spPr>
        <p:txBody>
          <a:bodyPr wrap="square" rtlCol="0">
            <a:spAutoFit/>
          </a:bodyPr>
          <a:lstStyle/>
          <a:p>
            <a:pPr lvl="0" algn="just">
              <a:spcAft>
                <a:spcPts val="600"/>
              </a:spcAft>
            </a:pPr>
            <a:r>
              <a:rPr lang="fr-FR" sz="1800" b="1" cap="small" dirty="0">
                <a:solidFill>
                  <a:srgbClr val="000000"/>
                </a:solidFill>
                <a:effectLst/>
                <a:latin typeface="Barlow" panose="00000500000000000000" pitchFamily="2" charset="0"/>
                <a:ea typeface="Calibri" panose="020F0502020204030204" pitchFamily="34" charset="0"/>
                <a:cs typeface="Calibri" panose="020F0502020204030204" pitchFamily="34" charset="0"/>
              </a:rPr>
              <a:t>Ambition:</a:t>
            </a:r>
          </a:p>
          <a:p>
            <a:pPr lvl="0" algn="just">
              <a:spcAft>
                <a:spcPts val="600"/>
              </a:spcAft>
            </a:pPr>
            <a:r>
              <a:rPr lang="fr-FR" sz="1800" dirty="0">
                <a:solidFill>
                  <a:srgbClr val="000000"/>
                </a:solidFill>
                <a:effectLst/>
                <a:latin typeface="Barlow" panose="00000500000000000000" pitchFamily="2" charset="0"/>
                <a:ea typeface="Calibri" panose="020F0502020204030204" pitchFamily="34" charset="0"/>
                <a:cs typeface="Calibri" panose="020F0502020204030204" pitchFamily="34" charset="0"/>
              </a:rPr>
              <a:t>Retrouver une certaine </a:t>
            </a:r>
            <a:r>
              <a:rPr lang="fr-FR" sz="1800" b="1" dirty="0">
                <a:solidFill>
                  <a:srgbClr val="000000"/>
                </a:solidFill>
                <a:effectLst/>
                <a:latin typeface="Barlow" panose="00000500000000000000" pitchFamily="2" charset="0"/>
                <a:ea typeface="Calibri" panose="020F0502020204030204" pitchFamily="34" charset="0"/>
                <a:cs typeface="Calibri" panose="020F0502020204030204" pitchFamily="34" charset="0"/>
              </a:rPr>
              <a:t>maîtrise de l’offre de logements disponibles</a:t>
            </a:r>
            <a:r>
              <a:rPr lang="fr-FR" sz="1800" dirty="0">
                <a:solidFill>
                  <a:srgbClr val="000000"/>
                </a:solidFill>
                <a:effectLst/>
                <a:latin typeface="Barlow" panose="00000500000000000000" pitchFamily="2" charset="0"/>
                <a:ea typeface="Calibri" panose="020F0502020204030204" pitchFamily="34" charset="0"/>
                <a:cs typeface="Calibri" panose="020F0502020204030204" pitchFamily="34" charset="0"/>
              </a:rPr>
              <a:t> sur le territoire pour permettre un meilleur équilibre entre l’offre de logements non permanents (étudiants, alternants, stagiaires, saisonniers…) et l’offre pour les résidents à l’année et assurer le parcours résidentiel des habitants. </a:t>
            </a:r>
            <a:endParaRPr lang="fr-FR" sz="1800" dirty="0">
              <a:effectLst/>
              <a:latin typeface="Barlow" panose="00000500000000000000" pitchFamily="2" charset="0"/>
              <a:ea typeface="Calibri" panose="020F0502020204030204" pitchFamily="34" charset="0"/>
              <a:cs typeface="Calibri" panose="020F0502020204030204" pitchFamily="34" charset="0"/>
            </a:endParaRPr>
          </a:p>
          <a:p>
            <a:pPr lvl="0" algn="just">
              <a:spcAft>
                <a:spcPts val="600"/>
              </a:spcAft>
            </a:pPr>
            <a:r>
              <a:rPr lang="fr-FR" sz="1800" dirty="0">
                <a:solidFill>
                  <a:srgbClr val="000000"/>
                </a:solidFill>
                <a:effectLst/>
                <a:latin typeface="Barlow" panose="00000500000000000000" pitchFamily="2" charset="0"/>
                <a:ea typeface="Calibri" panose="020F0502020204030204" pitchFamily="34" charset="0"/>
                <a:cs typeface="Calibri" panose="020F0502020204030204" pitchFamily="34" charset="0"/>
              </a:rPr>
              <a:t>Reporter une partie des transports individuels et polluants vers des </a:t>
            </a:r>
            <a:r>
              <a:rPr lang="fr-FR" sz="1800" b="1" dirty="0">
                <a:solidFill>
                  <a:srgbClr val="000000"/>
                </a:solidFill>
                <a:effectLst/>
                <a:latin typeface="Barlow" panose="00000500000000000000" pitchFamily="2" charset="0"/>
                <a:ea typeface="Calibri" panose="020F0502020204030204" pitchFamily="34" charset="0"/>
                <a:cs typeface="Calibri" panose="020F0502020204030204" pitchFamily="34" charset="0"/>
              </a:rPr>
              <a:t>modes de déplacement plus doux, durables et/ou collectifs</a:t>
            </a:r>
            <a:r>
              <a:rPr lang="fr-FR" sz="1800" dirty="0">
                <a:solidFill>
                  <a:srgbClr val="000000"/>
                </a:solidFill>
                <a:effectLst/>
                <a:latin typeface="Barlow" panose="00000500000000000000" pitchFamily="2" charset="0"/>
                <a:ea typeface="Calibri" panose="020F0502020204030204" pitchFamily="34" charset="0"/>
                <a:cs typeface="Calibri" panose="020F0502020204030204" pitchFamily="34" charset="0"/>
              </a:rPr>
              <a:t>. </a:t>
            </a:r>
            <a:endParaRPr lang="fr-FR" sz="1800" dirty="0">
              <a:effectLst/>
              <a:latin typeface="Barlow" panose="00000500000000000000" pitchFamily="2" charset="0"/>
              <a:ea typeface="Calibri" panose="020F0502020204030204" pitchFamily="34" charset="0"/>
              <a:cs typeface="Calibri" panose="020F0502020204030204" pitchFamily="34" charset="0"/>
            </a:endParaRPr>
          </a:p>
          <a:p>
            <a:pPr lvl="0" algn="just">
              <a:spcAft>
                <a:spcPts val="600"/>
              </a:spcAft>
            </a:pPr>
            <a:r>
              <a:rPr lang="fr-FR" sz="1800" dirty="0">
                <a:solidFill>
                  <a:srgbClr val="000000"/>
                </a:solidFill>
                <a:effectLst/>
                <a:latin typeface="Barlow" panose="00000500000000000000" pitchFamily="2" charset="0"/>
                <a:ea typeface="Calibri" panose="020F0502020204030204" pitchFamily="34" charset="0"/>
                <a:cs typeface="Calibri" panose="020F0502020204030204" pitchFamily="34" charset="0"/>
              </a:rPr>
              <a:t>Réduire l’empreinte écologique du territoire en encourageant des </a:t>
            </a:r>
            <a:r>
              <a:rPr lang="fr-FR" sz="1800" b="1" dirty="0">
                <a:solidFill>
                  <a:srgbClr val="000000"/>
                </a:solidFill>
                <a:effectLst/>
                <a:latin typeface="Barlow" panose="00000500000000000000" pitchFamily="2" charset="0"/>
                <a:ea typeface="Calibri" panose="020F0502020204030204" pitchFamily="34" charset="0"/>
                <a:cs typeface="Calibri" panose="020F0502020204030204" pitchFamily="34" charset="0"/>
              </a:rPr>
              <a:t>pratiques environnementales et sociales vertueuses </a:t>
            </a:r>
            <a:r>
              <a:rPr lang="fr-FR" sz="1800" dirty="0">
                <a:solidFill>
                  <a:srgbClr val="000000"/>
                </a:solidFill>
                <a:effectLst/>
                <a:latin typeface="Barlow" panose="00000500000000000000" pitchFamily="2" charset="0"/>
                <a:ea typeface="Calibri" panose="020F0502020204030204" pitchFamily="34" charset="0"/>
                <a:cs typeface="Calibri" panose="020F0502020204030204" pitchFamily="34" charset="0"/>
              </a:rPr>
              <a:t>sur l’habitat et les mobilités.</a:t>
            </a:r>
            <a:endParaRPr lang="fr-FR" sz="1800" dirty="0">
              <a:effectLst/>
              <a:latin typeface="Barlow" panose="00000500000000000000" pitchFamily="2" charset="0"/>
              <a:ea typeface="Calibri" panose="020F0502020204030204" pitchFamily="34" charset="0"/>
              <a:cs typeface="Calibri" panose="020F0502020204030204" pitchFamily="34" charset="0"/>
            </a:endParaRPr>
          </a:p>
        </p:txBody>
      </p:sp>
      <p:sp>
        <p:nvSpPr>
          <p:cNvPr id="18" name="Rectangle à coins arrondis 17"/>
          <p:cNvSpPr>
            <a:spLocks noChangeAspect="1"/>
          </p:cNvSpPr>
          <p:nvPr/>
        </p:nvSpPr>
        <p:spPr>
          <a:xfrm>
            <a:off x="686621" y="1832975"/>
            <a:ext cx="2927287" cy="2088309"/>
          </a:xfrm>
          <a:prstGeom prst="roundRect">
            <a:avLst/>
          </a:prstGeom>
          <a:ln w="139700">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atin typeface="Barlow" panose="020B0604020202020204" charset="0"/>
            </a:endParaRPr>
          </a:p>
        </p:txBody>
      </p:sp>
      <p:sp>
        <p:nvSpPr>
          <p:cNvPr id="32" name="Rectangle 31"/>
          <p:cNvSpPr/>
          <p:nvPr/>
        </p:nvSpPr>
        <p:spPr>
          <a:xfrm>
            <a:off x="686621" y="2256315"/>
            <a:ext cx="2955626" cy="1200329"/>
          </a:xfrm>
          <a:prstGeom prst="rect">
            <a:avLst/>
          </a:prstGeom>
        </p:spPr>
        <p:txBody>
          <a:bodyPr wrap="square">
            <a:spAutoFit/>
          </a:bodyPr>
          <a:lstStyle/>
          <a:p>
            <a:pPr lvl="0" algn="ctr"/>
            <a:r>
              <a:rPr lang="fr-FR" sz="2400" b="1" cap="small" dirty="0">
                <a:latin typeface="Barlow" panose="020B0604020202020204" charset="0"/>
                <a:ea typeface="Segoe UI Black" pitchFamily="34" charset="0"/>
                <a:cs typeface="Segoe UI Semibold" pitchFamily="34" charset="0"/>
              </a:rPr>
              <a:t>Ambition</a:t>
            </a:r>
          </a:p>
          <a:p>
            <a:pPr lvl="0" algn="ctr"/>
            <a:r>
              <a:rPr lang="fr-FR" sz="2400" b="1" cap="small" dirty="0">
                <a:latin typeface="Barlow" panose="020B0604020202020204" charset="0"/>
                <a:ea typeface="Segoe UI Black" pitchFamily="34" charset="0"/>
                <a:cs typeface="Segoe UI Semibold" pitchFamily="34" charset="0"/>
              </a:rPr>
              <a:t>Et objectifs opérationnels </a:t>
            </a:r>
          </a:p>
        </p:txBody>
      </p:sp>
      <p:sp>
        <p:nvSpPr>
          <p:cNvPr id="2" name="Google Shape;405;p29">
            <a:extLst>
              <a:ext uri="{FF2B5EF4-FFF2-40B4-BE49-F238E27FC236}">
                <a16:creationId xmlns:a16="http://schemas.microsoft.com/office/drawing/2014/main" id="{50AF9EC6-E45A-7D0D-3417-8D305B9E85F2}"/>
              </a:ext>
            </a:extLst>
          </p:cNvPr>
          <p:cNvSpPr txBox="1">
            <a:spLocks noGrp="1"/>
          </p:cNvSpPr>
          <p:nvPr>
            <p:ph type="title"/>
            <p:custDataLst>
              <p:tags r:id="rId2"/>
            </p:custDataLst>
          </p:nvPr>
        </p:nvSpPr>
        <p:spPr>
          <a:xfrm>
            <a:off x="838200" y="365125"/>
            <a:ext cx="113538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5366"/>
              </a:buClr>
              <a:buSzPct val="100000"/>
              <a:buFont typeface="Barlow"/>
              <a:buNone/>
            </a:pPr>
            <a:r>
              <a:rPr lang="fr-FR" sz="4800" b="1" dirty="0">
                <a:solidFill>
                  <a:srgbClr val="005366"/>
                </a:solidFill>
                <a:latin typeface="Barlow"/>
                <a:ea typeface="Barlow"/>
                <a:cs typeface="Barlow"/>
                <a:sym typeface="Barlow"/>
              </a:rPr>
              <a:t>La Stratégie du GALIEC</a:t>
            </a:r>
            <a:r>
              <a:rPr lang="fr-FR" sz="4800" b="1" dirty="0">
                <a:solidFill>
                  <a:srgbClr val="FF0000"/>
                </a:solidFill>
                <a:latin typeface="Barlow"/>
                <a:ea typeface="Barlow"/>
                <a:cs typeface="Barlow"/>
                <a:sym typeface="Barlow"/>
              </a:rPr>
              <a:t/>
            </a:r>
            <a:br>
              <a:rPr lang="fr-FR" sz="4800" b="1" dirty="0">
                <a:solidFill>
                  <a:srgbClr val="FF0000"/>
                </a:solidFill>
                <a:latin typeface="Barlow"/>
                <a:ea typeface="Barlow"/>
                <a:cs typeface="Barlow"/>
                <a:sym typeface="Barlow"/>
              </a:rPr>
            </a:br>
            <a:r>
              <a:rPr lang="fr-FR" sz="3100" b="1" i="1" dirty="0">
                <a:solidFill>
                  <a:schemeClr val="accent1">
                    <a:lumMod val="50000"/>
                  </a:schemeClr>
                </a:solidFill>
                <a:latin typeface="Barlow"/>
                <a:ea typeface="Barlow"/>
                <a:cs typeface="Barlow"/>
                <a:sym typeface="Barlow"/>
              </a:rPr>
              <a:t>FA N°4 – Accès de tous à un habitat approprié et mobilités durables</a:t>
            </a:r>
            <a:endParaRPr sz="4000" b="1" i="1" dirty="0">
              <a:solidFill>
                <a:schemeClr val="accent1">
                  <a:lumMod val="50000"/>
                </a:schemeClr>
              </a:solidFill>
              <a:latin typeface="Barlow"/>
              <a:ea typeface="Barlow"/>
              <a:cs typeface="Barlow"/>
              <a:sym typeface="Barlow"/>
            </a:endParaRPr>
          </a:p>
        </p:txBody>
      </p:sp>
      <p:sp>
        <p:nvSpPr>
          <p:cNvPr id="3" name="ZoneTexte 2">
            <a:extLst>
              <a:ext uri="{FF2B5EF4-FFF2-40B4-BE49-F238E27FC236}">
                <a16:creationId xmlns:a16="http://schemas.microsoft.com/office/drawing/2014/main" id="{442B4D26-2260-D7AA-A453-7EB33D53E175}"/>
              </a:ext>
            </a:extLst>
          </p:cNvPr>
          <p:cNvSpPr txBox="1"/>
          <p:nvPr/>
        </p:nvSpPr>
        <p:spPr>
          <a:xfrm>
            <a:off x="569276" y="4365104"/>
            <a:ext cx="3472885" cy="1015663"/>
          </a:xfrm>
          <a:prstGeom prst="rect">
            <a:avLst/>
          </a:prstGeom>
          <a:noFill/>
        </p:spPr>
        <p:txBody>
          <a:bodyPr wrap="square" rtlCol="0">
            <a:spAutoFit/>
          </a:bodyPr>
          <a:lstStyle/>
          <a:p>
            <a:r>
              <a:rPr lang="fr-FR" sz="2000" dirty="0">
                <a:latin typeface="Barlow" panose="020B0604020202020204" charset="0"/>
                <a:cs typeface="Segoe UI Light" pitchFamily="34" charset="0"/>
              </a:rPr>
              <a:t>Fonds mobilisé : </a:t>
            </a:r>
            <a:r>
              <a:rPr lang="fr-FR" sz="2000" b="1" dirty="0">
                <a:latin typeface="Barlow" panose="020B0604020202020204" charset="0"/>
                <a:cs typeface="Segoe UI Light" pitchFamily="34" charset="0"/>
              </a:rPr>
              <a:t>FEDER</a:t>
            </a:r>
            <a:r>
              <a:rPr lang="fr-FR" sz="2000" dirty="0">
                <a:latin typeface="Barlow" panose="020B0604020202020204" charset="0"/>
                <a:cs typeface="Segoe UI Light" pitchFamily="34" charset="0"/>
              </a:rPr>
              <a:t> OS 5</a:t>
            </a:r>
          </a:p>
          <a:p>
            <a:endParaRPr lang="fr-FR" sz="2000" dirty="0">
              <a:latin typeface="Barlow" panose="020B0604020202020204" charset="0"/>
              <a:cs typeface="Segoe UI Light" pitchFamily="34" charset="0"/>
            </a:endParaRPr>
          </a:p>
          <a:p>
            <a:r>
              <a:rPr lang="fr-FR" sz="2000" dirty="0">
                <a:latin typeface="Barlow" panose="020B0604020202020204" charset="0"/>
                <a:cs typeface="Segoe UI Light" pitchFamily="34" charset="0"/>
              </a:rPr>
              <a:t>Montant : </a:t>
            </a:r>
            <a:r>
              <a:rPr lang="fr-FR" sz="2000" b="1" dirty="0">
                <a:latin typeface="Barlow" panose="020B0604020202020204" charset="0"/>
                <a:cs typeface="Segoe UI Light" pitchFamily="34" charset="0"/>
              </a:rPr>
              <a:t>739 724 €</a:t>
            </a:r>
          </a:p>
        </p:txBody>
      </p:sp>
      <p:sp>
        <p:nvSpPr>
          <p:cNvPr id="4" name="ZoneTexte 3">
            <a:extLst>
              <a:ext uri="{FF2B5EF4-FFF2-40B4-BE49-F238E27FC236}">
                <a16:creationId xmlns:a16="http://schemas.microsoft.com/office/drawing/2014/main" id="{EB7B974F-8D85-8370-56BD-743A9FA8406B}"/>
              </a:ext>
            </a:extLst>
          </p:cNvPr>
          <p:cNvSpPr txBox="1"/>
          <p:nvPr/>
        </p:nvSpPr>
        <p:spPr>
          <a:xfrm>
            <a:off x="3965961" y="4794837"/>
            <a:ext cx="7566534" cy="2005549"/>
          </a:xfrm>
          <a:prstGeom prst="rect">
            <a:avLst/>
          </a:prstGeom>
          <a:noFill/>
        </p:spPr>
        <p:txBody>
          <a:bodyPr wrap="square" rtlCol="0">
            <a:spAutoFit/>
          </a:bodyPr>
          <a:lstStyle/>
          <a:p>
            <a:pPr algn="just">
              <a:spcAft>
                <a:spcPts val="600"/>
              </a:spcAft>
            </a:pPr>
            <a:r>
              <a:rPr lang="fr-FR" sz="1800" b="1" cap="small" dirty="0">
                <a:latin typeface="Barlow" panose="020B0604020202020204" charset="0"/>
              </a:rPr>
              <a:t>Objectifs opérationnels :</a:t>
            </a:r>
            <a:r>
              <a:rPr lang="fr-FR" sz="1800" cap="small" dirty="0">
                <a:latin typeface="Barlow" panose="020B0604020202020204" charset="0"/>
              </a:rPr>
              <a:t> </a:t>
            </a:r>
          </a:p>
          <a:p>
            <a:pPr marL="457200" marR="19050" indent="-457200">
              <a:lnSpc>
                <a:spcPct val="115000"/>
              </a:lnSpc>
              <a:buFont typeface="Arial" panose="020B0604020202020204" pitchFamily="34" charset="0"/>
              <a:buChar char="•"/>
              <a:tabLst>
                <a:tab pos="547370" algn="l"/>
              </a:tabLst>
            </a:pPr>
            <a:r>
              <a:rPr lang="fr-FR" sz="1800" dirty="0">
                <a:latin typeface="Barlow" panose="00000500000000000000" pitchFamily="2" charset="0"/>
              </a:rPr>
              <a:t>garantir l’accès de tous à un habitat approprié et économe en énergie </a:t>
            </a:r>
          </a:p>
          <a:p>
            <a:pPr marL="457200" marR="19050" indent="-457200">
              <a:lnSpc>
                <a:spcPct val="115000"/>
              </a:lnSpc>
              <a:buFont typeface="Arial" panose="020B0604020202020204" pitchFamily="34" charset="0"/>
              <a:buChar char="•"/>
              <a:tabLst>
                <a:tab pos="547370" algn="l"/>
              </a:tabLst>
            </a:pPr>
            <a:r>
              <a:rPr lang="fr-FR" sz="1800" dirty="0">
                <a:latin typeface="Barlow" panose="00000500000000000000" pitchFamily="2" charset="0"/>
              </a:rPr>
              <a:t>favoriser les mobilités durables alternatives à la voiture individuelle émettrice de gaz à effet de serre</a:t>
            </a:r>
          </a:p>
          <a:p>
            <a:pPr marR="19050">
              <a:lnSpc>
                <a:spcPct val="115000"/>
              </a:lnSpc>
              <a:tabLst>
                <a:tab pos="547370" algn="l"/>
              </a:tabLst>
            </a:pPr>
            <a:endParaRPr lang="fr-FR" sz="1800" dirty="0">
              <a:latin typeface="Barlow" panose="020B0604020202020204" charset="0"/>
            </a:endParaRPr>
          </a:p>
          <a:p>
            <a:pPr marR="19050">
              <a:lnSpc>
                <a:spcPct val="115000"/>
              </a:lnSpc>
              <a:tabLst>
                <a:tab pos="547370" algn="l"/>
              </a:tabLst>
            </a:pPr>
            <a:endParaRPr lang="fr-FR" sz="1800" dirty="0">
              <a:latin typeface="Barlow" panose="020B0604020202020204" charset="0"/>
            </a:endParaRPr>
          </a:p>
        </p:txBody>
      </p:sp>
    </p:spTree>
    <p:custDataLst>
      <p:tags r:id="rId1"/>
    </p:custDataLst>
    <p:extLst>
      <p:ext uri="{BB962C8B-B14F-4D97-AF65-F5344CB8AC3E}">
        <p14:creationId xmlns:p14="http://schemas.microsoft.com/office/powerpoint/2010/main" val="221126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9"/>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5366"/>
              </a:buClr>
              <a:buSzPct val="100000"/>
              <a:buFont typeface="Barlow"/>
              <a:buNone/>
            </a:pPr>
            <a:r>
              <a:rPr lang="fr-FR" sz="4800" b="1" dirty="0">
                <a:solidFill>
                  <a:srgbClr val="005366"/>
                </a:solidFill>
                <a:latin typeface="Barlow"/>
                <a:ea typeface="Barlow"/>
                <a:cs typeface="Barlow"/>
                <a:sym typeface="Barlow"/>
              </a:rPr>
              <a:t>La Stratégie du GALIEC</a:t>
            </a:r>
            <a:r>
              <a:rPr lang="fr-FR" sz="4800" b="1" dirty="0">
                <a:solidFill>
                  <a:srgbClr val="FF0000"/>
                </a:solidFill>
                <a:latin typeface="Barlow"/>
                <a:ea typeface="Barlow"/>
                <a:cs typeface="Barlow"/>
                <a:sym typeface="Barlow"/>
              </a:rPr>
              <a:t/>
            </a:r>
            <a:br>
              <a:rPr lang="fr-FR" sz="4800" b="1" dirty="0">
                <a:solidFill>
                  <a:srgbClr val="FF0000"/>
                </a:solidFill>
                <a:latin typeface="Barlow"/>
                <a:ea typeface="Barlow"/>
                <a:cs typeface="Barlow"/>
                <a:sym typeface="Barlow"/>
              </a:rPr>
            </a:br>
            <a:r>
              <a:rPr lang="fr-FR" sz="4800" b="1" dirty="0">
                <a:solidFill>
                  <a:srgbClr val="FF0000"/>
                </a:solidFill>
                <a:latin typeface="Barlow"/>
                <a:ea typeface="Barlow"/>
                <a:cs typeface="Barlow"/>
                <a:sym typeface="Barlow"/>
              </a:rPr>
              <a:t>	</a:t>
            </a:r>
            <a:r>
              <a:rPr lang="fr-FR" sz="3100" b="1" i="1" dirty="0">
                <a:solidFill>
                  <a:schemeClr val="accent1">
                    <a:lumMod val="50000"/>
                  </a:schemeClr>
                </a:solidFill>
                <a:latin typeface="Barlow"/>
                <a:ea typeface="Barlow"/>
                <a:cs typeface="Barlow"/>
                <a:sym typeface="Barlow"/>
              </a:rPr>
              <a:t>FA N°1 à 4</a:t>
            </a:r>
            <a:endParaRPr sz="4000" b="1" i="1" dirty="0">
              <a:solidFill>
                <a:schemeClr val="accent1">
                  <a:lumMod val="50000"/>
                </a:schemeClr>
              </a:solidFill>
              <a:latin typeface="Barlow"/>
              <a:ea typeface="Barlow"/>
              <a:cs typeface="Barlow"/>
              <a:sym typeface="Barlow"/>
            </a:endParaRPr>
          </a:p>
        </p:txBody>
      </p:sp>
      <p:sp>
        <p:nvSpPr>
          <p:cNvPr id="45" name="ZoneTexte 44">
            <a:extLst>
              <a:ext uri="{FF2B5EF4-FFF2-40B4-BE49-F238E27FC236}">
                <a16:creationId xmlns:a16="http://schemas.microsoft.com/office/drawing/2014/main" id="{C13778BB-6162-4822-9C19-26A8EE8AF9E3}"/>
              </a:ext>
            </a:extLst>
          </p:cNvPr>
          <p:cNvSpPr txBox="1"/>
          <p:nvPr/>
        </p:nvSpPr>
        <p:spPr>
          <a:xfrm>
            <a:off x="3858058" y="2972271"/>
            <a:ext cx="7854566" cy="769441"/>
          </a:xfrm>
          <a:prstGeom prst="rect">
            <a:avLst/>
          </a:prstGeom>
          <a:noFill/>
        </p:spPr>
        <p:txBody>
          <a:bodyPr wrap="square" rtlCol="0">
            <a:spAutoFit/>
          </a:bodyPr>
          <a:lstStyle/>
          <a:p>
            <a:r>
              <a:rPr lang="fr-FR" sz="2400" b="1" cap="small" dirty="0">
                <a:latin typeface="Barlow" panose="020B0604020202020204" charset="0"/>
              </a:rPr>
              <a:t>Fonctionnement :</a:t>
            </a:r>
            <a:r>
              <a:rPr lang="fr-FR" sz="2400" cap="small" dirty="0">
                <a:latin typeface="Barlow" panose="020B0604020202020204" charset="0"/>
              </a:rPr>
              <a:t> </a:t>
            </a:r>
          </a:p>
          <a:p>
            <a:pPr algn="just"/>
            <a:r>
              <a:rPr lang="fr-FR" sz="2000" dirty="0">
                <a:latin typeface="Barlow" panose="020B0604020202020204" charset="0"/>
              </a:rPr>
              <a:t>Dépôt des demandes au fil de l’eau</a:t>
            </a:r>
            <a:endParaRPr lang="fr-FR" sz="2000" b="1" dirty="0">
              <a:latin typeface="Barlow" panose="020B0604020202020204" charset="0"/>
              <a:cs typeface="Segoe UI Light" pitchFamily="34" charset="0"/>
            </a:endParaRPr>
          </a:p>
        </p:txBody>
      </p:sp>
      <p:sp>
        <p:nvSpPr>
          <p:cNvPr id="12" name="ZoneTexte 11">
            <a:extLst>
              <a:ext uri="{FF2B5EF4-FFF2-40B4-BE49-F238E27FC236}">
                <a16:creationId xmlns:a16="http://schemas.microsoft.com/office/drawing/2014/main" id="{C13778BB-6162-4822-9C19-26A8EE8AF9E3}"/>
              </a:ext>
            </a:extLst>
          </p:cNvPr>
          <p:cNvSpPr txBox="1"/>
          <p:nvPr/>
        </p:nvSpPr>
        <p:spPr>
          <a:xfrm>
            <a:off x="3863752" y="5755903"/>
            <a:ext cx="7848872" cy="769441"/>
          </a:xfrm>
          <a:prstGeom prst="rect">
            <a:avLst/>
          </a:prstGeom>
          <a:noFill/>
        </p:spPr>
        <p:txBody>
          <a:bodyPr wrap="square" rtlCol="0">
            <a:spAutoFit/>
          </a:bodyPr>
          <a:lstStyle/>
          <a:p>
            <a:r>
              <a:rPr lang="fr-FR" sz="2400" b="1" cap="small" dirty="0">
                <a:latin typeface="Barlow" panose="020B0604020202020204" charset="0"/>
              </a:rPr>
              <a:t>Plafonds:</a:t>
            </a:r>
            <a:r>
              <a:rPr lang="fr-FR" sz="2400" cap="small" dirty="0">
                <a:latin typeface="Barlow" panose="020B0604020202020204" charset="0"/>
              </a:rPr>
              <a:t> </a:t>
            </a:r>
          </a:p>
          <a:p>
            <a:r>
              <a:rPr lang="fr-FR" sz="2000" dirty="0">
                <a:latin typeface="Barlow" panose="020B0604020202020204" charset="0"/>
              </a:rPr>
              <a:t>200 000 € d’aide </a:t>
            </a:r>
            <a:r>
              <a:rPr lang="fr-FR" sz="2000" dirty="0">
                <a:latin typeface="Barlow" panose="020B0604020202020204" charset="0"/>
                <a:cs typeface="Segoe UI Light" pitchFamily="34" charset="0"/>
              </a:rPr>
              <a:t>après instruction de la demande d’aide</a:t>
            </a:r>
            <a:endParaRPr lang="fr-FR" sz="2000" dirty="0">
              <a:latin typeface="Barlow" panose="020B0604020202020204" charset="0"/>
            </a:endParaRPr>
          </a:p>
        </p:txBody>
      </p:sp>
      <p:sp>
        <p:nvSpPr>
          <p:cNvPr id="18" name="Rectangle à coins arrondis 17"/>
          <p:cNvSpPr>
            <a:spLocks noChangeAspect="1"/>
          </p:cNvSpPr>
          <p:nvPr/>
        </p:nvSpPr>
        <p:spPr>
          <a:xfrm>
            <a:off x="219683" y="1916755"/>
            <a:ext cx="2927287" cy="2088309"/>
          </a:xfrm>
          <a:prstGeom prst="roundRect">
            <a:avLst/>
          </a:prstGeom>
          <a:ln w="139700">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latin typeface="Barlow" panose="020B0604020202020204" charset="0"/>
            </a:endParaRPr>
          </a:p>
        </p:txBody>
      </p:sp>
      <p:sp>
        <p:nvSpPr>
          <p:cNvPr id="32" name="Rectangle 31"/>
          <p:cNvSpPr/>
          <p:nvPr/>
        </p:nvSpPr>
        <p:spPr>
          <a:xfrm>
            <a:off x="191344" y="2525995"/>
            <a:ext cx="2955626" cy="830997"/>
          </a:xfrm>
          <a:prstGeom prst="rect">
            <a:avLst/>
          </a:prstGeom>
        </p:spPr>
        <p:txBody>
          <a:bodyPr wrap="square">
            <a:spAutoFit/>
          </a:bodyPr>
          <a:lstStyle/>
          <a:p>
            <a:pPr lvl="0" algn="ctr"/>
            <a:r>
              <a:rPr lang="fr-FR" sz="2400" b="1" cap="small" dirty="0">
                <a:latin typeface="Barlow" panose="020B0604020202020204" charset="0"/>
                <a:ea typeface="Segoe UI Black" pitchFamily="34" charset="0"/>
                <a:cs typeface="Segoe UI Semibold" pitchFamily="34" charset="0"/>
              </a:rPr>
              <a:t>Modalités </a:t>
            </a:r>
          </a:p>
          <a:p>
            <a:pPr lvl="0" algn="ctr"/>
            <a:r>
              <a:rPr lang="fr-FR" sz="2400" b="1" cap="small" dirty="0">
                <a:latin typeface="Barlow" panose="020B0604020202020204" charset="0"/>
                <a:ea typeface="Segoe UI Black" pitchFamily="34" charset="0"/>
                <a:cs typeface="Segoe UI Semibold" pitchFamily="34" charset="0"/>
              </a:rPr>
              <a:t>diverses</a:t>
            </a:r>
          </a:p>
        </p:txBody>
      </p:sp>
      <p:sp>
        <p:nvSpPr>
          <p:cNvPr id="7" name="ZoneTexte 6">
            <a:extLst>
              <a:ext uri="{FF2B5EF4-FFF2-40B4-BE49-F238E27FC236}">
                <a16:creationId xmlns:a16="http://schemas.microsoft.com/office/drawing/2014/main" id="{C13778BB-6162-4822-9C19-26A8EE8AF9E3}"/>
              </a:ext>
            </a:extLst>
          </p:cNvPr>
          <p:cNvSpPr txBox="1"/>
          <p:nvPr/>
        </p:nvSpPr>
        <p:spPr>
          <a:xfrm>
            <a:off x="3863752" y="4174629"/>
            <a:ext cx="7854566" cy="1077218"/>
          </a:xfrm>
          <a:prstGeom prst="rect">
            <a:avLst/>
          </a:prstGeom>
          <a:noFill/>
        </p:spPr>
        <p:txBody>
          <a:bodyPr wrap="square" rtlCol="0">
            <a:spAutoFit/>
          </a:bodyPr>
          <a:lstStyle/>
          <a:p>
            <a:r>
              <a:rPr lang="fr-FR" sz="2400" b="1" cap="small" dirty="0">
                <a:latin typeface="Barlow" panose="020B0604020202020204" charset="0"/>
              </a:rPr>
              <a:t>Planchers :</a:t>
            </a:r>
            <a:r>
              <a:rPr lang="fr-FR" sz="2400" cap="small" dirty="0">
                <a:latin typeface="Barlow" panose="020B0604020202020204" charset="0"/>
              </a:rPr>
              <a:t> </a:t>
            </a:r>
          </a:p>
          <a:p>
            <a:pPr algn="just"/>
            <a:r>
              <a:rPr lang="fr-FR" sz="2000" dirty="0">
                <a:latin typeface="Barlow" panose="020B0604020202020204" charset="0"/>
              </a:rPr>
              <a:t>25 000 € de dépenses éligibles</a:t>
            </a:r>
          </a:p>
          <a:p>
            <a:pPr algn="just"/>
            <a:r>
              <a:rPr lang="fr-FR" sz="2000" dirty="0">
                <a:latin typeface="Barlow" panose="020B0604020202020204" charset="0"/>
                <a:cs typeface="Segoe UI Light" pitchFamily="34" charset="0"/>
              </a:rPr>
              <a:t>15 000 € d’aide FEDER après instruction de la demande d’aide</a:t>
            </a:r>
          </a:p>
        </p:txBody>
      </p:sp>
      <p:sp>
        <p:nvSpPr>
          <p:cNvPr id="2" name="ZoneTexte 1">
            <a:extLst>
              <a:ext uri="{FF2B5EF4-FFF2-40B4-BE49-F238E27FC236}">
                <a16:creationId xmlns:a16="http://schemas.microsoft.com/office/drawing/2014/main" id="{C187A725-37BD-2B48-5554-2D96FABB579C}"/>
              </a:ext>
            </a:extLst>
          </p:cNvPr>
          <p:cNvSpPr txBox="1"/>
          <p:nvPr/>
        </p:nvSpPr>
        <p:spPr>
          <a:xfrm>
            <a:off x="3823138" y="1846024"/>
            <a:ext cx="7854566" cy="769441"/>
          </a:xfrm>
          <a:prstGeom prst="rect">
            <a:avLst/>
          </a:prstGeom>
          <a:noFill/>
        </p:spPr>
        <p:txBody>
          <a:bodyPr wrap="square" rtlCol="0">
            <a:spAutoFit/>
          </a:bodyPr>
          <a:lstStyle/>
          <a:p>
            <a:r>
              <a:rPr lang="fr-FR" sz="2400" b="1" cap="small" dirty="0">
                <a:latin typeface="Barlow" panose="020B0604020202020204" charset="0"/>
              </a:rPr>
              <a:t>éligibilité:</a:t>
            </a:r>
            <a:r>
              <a:rPr lang="fr-FR" sz="2400" cap="small" dirty="0">
                <a:latin typeface="Barlow" panose="020B0604020202020204" charset="0"/>
              </a:rPr>
              <a:t> </a:t>
            </a:r>
          </a:p>
          <a:p>
            <a:pPr algn="just"/>
            <a:r>
              <a:rPr lang="fr-FR" sz="2000" dirty="0">
                <a:latin typeface="Barlow" panose="020B0604020202020204" charset="0"/>
              </a:rPr>
              <a:t>Approche très ouvertes sur les </a:t>
            </a:r>
            <a:r>
              <a:rPr lang="fr-FR" sz="2000" dirty="0" err="1">
                <a:latin typeface="Barlow" panose="020B0604020202020204" charset="0"/>
              </a:rPr>
              <a:t>PdP</a:t>
            </a:r>
            <a:r>
              <a:rPr lang="fr-FR" sz="2000" dirty="0">
                <a:latin typeface="Barlow" panose="020B0604020202020204" charset="0"/>
              </a:rPr>
              <a:t> et les dépenses</a:t>
            </a:r>
            <a:endParaRPr lang="fr-FR" sz="2000" b="1" dirty="0">
              <a:latin typeface="Barlow" panose="020B0604020202020204" charset="0"/>
              <a:cs typeface="Segoe UI Light" pitchFamily="34" charset="0"/>
            </a:endParaRPr>
          </a:p>
        </p:txBody>
      </p:sp>
    </p:spTree>
    <p:custDataLst>
      <p:tags r:id="rId1"/>
    </p:custDataLst>
    <p:extLst>
      <p:ext uri="{BB962C8B-B14F-4D97-AF65-F5344CB8AC3E}">
        <p14:creationId xmlns:p14="http://schemas.microsoft.com/office/powerpoint/2010/main" val="352518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0"/>
          <p:cNvSpPr txBox="1"/>
          <p:nvPr/>
        </p:nvSpPr>
        <p:spPr>
          <a:xfrm>
            <a:off x="4477791" y="1896140"/>
            <a:ext cx="7494526" cy="48320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fr-FR" sz="2200" b="0" i="0" u="none" strike="noStrike" cap="none" dirty="0">
                <a:solidFill>
                  <a:srgbClr val="000000"/>
                </a:solidFill>
                <a:latin typeface="Barlow"/>
                <a:ea typeface="Barlow"/>
                <a:cs typeface="Barlow"/>
                <a:sym typeface="Barlow"/>
              </a:rPr>
              <a:t>Soutenir et faire émerger des </a:t>
            </a:r>
            <a:r>
              <a:rPr lang="fr-FR" sz="2200" b="1" i="0" u="none" strike="noStrike" cap="none" dirty="0">
                <a:solidFill>
                  <a:srgbClr val="000000"/>
                </a:solidFill>
                <a:latin typeface="Barlow"/>
                <a:ea typeface="Barlow"/>
                <a:cs typeface="Barlow"/>
                <a:sym typeface="Barlow"/>
              </a:rPr>
              <a:t>filières d’excellence nouvelle </a:t>
            </a:r>
            <a:r>
              <a:rPr lang="fr-FR" sz="2200" b="0" i="0" u="none" strike="noStrike" cap="none" dirty="0">
                <a:solidFill>
                  <a:srgbClr val="000000"/>
                </a:solidFill>
                <a:latin typeface="Barlow"/>
                <a:ea typeface="Barlow"/>
                <a:cs typeface="Barlow"/>
                <a:sym typeface="Barlow"/>
              </a:rPr>
              <a:t>en s’appuyant sur les ressources et les forces vives du territoire et en valorisant un développement économique endogène</a:t>
            </a:r>
            <a:endParaRPr sz="2200" b="0" i="0" u="none" strike="noStrike" cap="none" dirty="0">
              <a:solidFill>
                <a:srgbClr val="000000"/>
              </a:solidFill>
              <a:latin typeface="Barlow"/>
              <a:ea typeface="Barlow"/>
              <a:cs typeface="Barlow"/>
              <a:sym typeface="Barlow"/>
            </a:endParaRPr>
          </a:p>
          <a:p>
            <a:pPr marL="0" marR="0" lvl="0" indent="0" algn="just" rtl="0">
              <a:lnSpc>
                <a:spcPct val="100000"/>
              </a:lnSpc>
              <a:spcBef>
                <a:spcPts val="0"/>
              </a:spcBef>
              <a:spcAft>
                <a:spcPts val="0"/>
              </a:spcAft>
              <a:buNone/>
            </a:pPr>
            <a:endParaRPr sz="2200" b="0" i="0" u="none" strike="noStrike" cap="none" dirty="0">
              <a:solidFill>
                <a:srgbClr val="000000"/>
              </a:solidFill>
              <a:latin typeface="Barlow"/>
              <a:ea typeface="Barlow"/>
              <a:cs typeface="Barlow"/>
              <a:sym typeface="Barlow"/>
            </a:endParaRPr>
          </a:p>
          <a:p>
            <a:pPr marL="0" marR="0" lvl="0" indent="0" algn="just" rtl="0">
              <a:lnSpc>
                <a:spcPct val="100000"/>
              </a:lnSpc>
              <a:spcBef>
                <a:spcPts val="0"/>
              </a:spcBef>
              <a:spcAft>
                <a:spcPts val="0"/>
              </a:spcAft>
              <a:buNone/>
            </a:pPr>
            <a:r>
              <a:rPr lang="fr-FR" sz="2200" b="0" i="0" u="none" strike="noStrike" cap="none" dirty="0">
                <a:solidFill>
                  <a:srgbClr val="000000"/>
                </a:solidFill>
                <a:latin typeface="Barlow"/>
                <a:ea typeface="Barlow"/>
                <a:cs typeface="Barlow"/>
                <a:sym typeface="Barlow"/>
              </a:rPr>
              <a:t>Les filières notamment visées : </a:t>
            </a:r>
            <a:endParaRPr dirty="0"/>
          </a:p>
          <a:p>
            <a:pPr marL="342900" marR="0" lvl="0" indent="-342900" algn="just" rtl="0">
              <a:lnSpc>
                <a:spcPct val="100000"/>
              </a:lnSpc>
              <a:spcBef>
                <a:spcPts val="0"/>
              </a:spcBef>
              <a:spcAft>
                <a:spcPts val="0"/>
              </a:spcAft>
              <a:buClr>
                <a:srgbClr val="000000"/>
              </a:buClr>
              <a:buSzPts val="2200"/>
              <a:buFont typeface="Arial"/>
              <a:buChar char="-"/>
            </a:pPr>
            <a:r>
              <a:rPr lang="fr-FR" sz="2200" b="0" i="0" u="none" strike="noStrike" cap="none" dirty="0">
                <a:solidFill>
                  <a:srgbClr val="000000"/>
                </a:solidFill>
                <a:latin typeface="Barlow"/>
                <a:ea typeface="Barlow"/>
                <a:cs typeface="Barlow"/>
                <a:sym typeface="Barlow"/>
              </a:rPr>
              <a:t>économie du bien-être et du bien-vieillir, </a:t>
            </a:r>
            <a:endParaRPr sz="2200" b="0" i="0" u="none" strike="noStrike" cap="none" dirty="0">
              <a:solidFill>
                <a:srgbClr val="000000"/>
              </a:solidFill>
              <a:latin typeface="Barlow"/>
              <a:ea typeface="Barlow"/>
              <a:cs typeface="Barlow"/>
              <a:sym typeface="Barlow"/>
            </a:endParaRPr>
          </a:p>
          <a:p>
            <a:pPr marL="342900" marR="0" lvl="0" indent="-342900" algn="just" rtl="0">
              <a:lnSpc>
                <a:spcPct val="100000"/>
              </a:lnSpc>
              <a:spcBef>
                <a:spcPts val="0"/>
              </a:spcBef>
              <a:spcAft>
                <a:spcPts val="0"/>
              </a:spcAft>
              <a:buClr>
                <a:srgbClr val="000000"/>
              </a:buClr>
              <a:buSzPts val="2200"/>
              <a:buFont typeface="Arial"/>
              <a:buChar char="-"/>
            </a:pPr>
            <a:r>
              <a:rPr lang="fr-FR" sz="2200" b="0" i="0" u="none" strike="noStrike" cap="none" dirty="0">
                <a:solidFill>
                  <a:srgbClr val="000000"/>
                </a:solidFill>
                <a:latin typeface="Barlow"/>
                <a:ea typeface="Barlow"/>
                <a:cs typeface="Barlow"/>
                <a:sym typeface="Barlow"/>
              </a:rPr>
              <a:t>industries culturelles et créatives, </a:t>
            </a:r>
            <a:endParaRPr sz="2200" b="0" i="0" u="none" strike="noStrike" cap="none" dirty="0">
              <a:solidFill>
                <a:srgbClr val="000000"/>
              </a:solidFill>
              <a:latin typeface="Barlow"/>
              <a:ea typeface="Barlow"/>
              <a:cs typeface="Barlow"/>
              <a:sym typeface="Barlow"/>
            </a:endParaRPr>
          </a:p>
          <a:p>
            <a:pPr marL="342900" marR="0" lvl="0" indent="-342900" algn="just" rtl="0">
              <a:lnSpc>
                <a:spcPct val="100000"/>
              </a:lnSpc>
              <a:spcBef>
                <a:spcPts val="0"/>
              </a:spcBef>
              <a:spcAft>
                <a:spcPts val="0"/>
              </a:spcAft>
              <a:buClr>
                <a:srgbClr val="000000"/>
              </a:buClr>
              <a:buSzPts val="2200"/>
              <a:buFont typeface="Arial"/>
              <a:buChar char="-"/>
            </a:pPr>
            <a:r>
              <a:rPr lang="fr-FR" sz="2200" b="0" i="0" u="none" strike="noStrike" cap="none" dirty="0">
                <a:solidFill>
                  <a:srgbClr val="000000"/>
                </a:solidFill>
                <a:latin typeface="Barlow"/>
                <a:ea typeface="Barlow"/>
                <a:cs typeface="Barlow"/>
                <a:sym typeface="Barlow"/>
              </a:rPr>
              <a:t>filière équine, </a:t>
            </a:r>
            <a:endParaRPr sz="2200" b="0" i="0" u="none" strike="noStrike" cap="none" dirty="0">
              <a:solidFill>
                <a:srgbClr val="000000"/>
              </a:solidFill>
              <a:latin typeface="Barlow"/>
              <a:ea typeface="Barlow"/>
              <a:cs typeface="Barlow"/>
              <a:sym typeface="Barlow"/>
            </a:endParaRPr>
          </a:p>
          <a:p>
            <a:pPr marL="342900" marR="0" lvl="0" indent="-342900" algn="just" rtl="0">
              <a:lnSpc>
                <a:spcPct val="100000"/>
              </a:lnSpc>
              <a:spcBef>
                <a:spcPts val="0"/>
              </a:spcBef>
              <a:spcAft>
                <a:spcPts val="0"/>
              </a:spcAft>
              <a:buClr>
                <a:srgbClr val="000000"/>
              </a:buClr>
              <a:buSzPts val="2200"/>
              <a:buFont typeface="Arial"/>
              <a:buChar char="-"/>
            </a:pPr>
            <a:r>
              <a:rPr lang="fr-FR" sz="2200" b="0" i="0" u="none" strike="noStrike" cap="none" dirty="0">
                <a:solidFill>
                  <a:srgbClr val="000000"/>
                </a:solidFill>
                <a:latin typeface="Barlow"/>
                <a:ea typeface="Barlow"/>
                <a:cs typeface="Barlow"/>
                <a:sym typeface="Barlow"/>
              </a:rPr>
              <a:t>numérique, </a:t>
            </a:r>
            <a:endParaRPr sz="2200" b="0" i="0" u="none" strike="noStrike" cap="none" dirty="0">
              <a:solidFill>
                <a:srgbClr val="000000"/>
              </a:solidFill>
              <a:latin typeface="Barlow"/>
              <a:ea typeface="Barlow"/>
              <a:cs typeface="Barlow"/>
              <a:sym typeface="Barlow"/>
            </a:endParaRPr>
          </a:p>
          <a:p>
            <a:pPr marL="342900" marR="0" lvl="0" indent="-342900" algn="just" rtl="0">
              <a:lnSpc>
                <a:spcPct val="100000"/>
              </a:lnSpc>
              <a:spcBef>
                <a:spcPts val="0"/>
              </a:spcBef>
              <a:spcAft>
                <a:spcPts val="0"/>
              </a:spcAft>
              <a:buClr>
                <a:srgbClr val="000000"/>
              </a:buClr>
              <a:buSzPts val="2200"/>
              <a:buFont typeface="Arial"/>
              <a:buChar char="-"/>
            </a:pPr>
            <a:r>
              <a:rPr lang="fr-FR" sz="2200" b="0" i="0" u="none" strike="noStrike" cap="none" dirty="0">
                <a:solidFill>
                  <a:srgbClr val="000000"/>
                </a:solidFill>
                <a:latin typeface="Barlow"/>
                <a:ea typeface="Barlow"/>
                <a:cs typeface="Barlow"/>
                <a:sym typeface="Barlow"/>
              </a:rPr>
              <a:t>filières agricoles nouvelles (chanvre par exemple), </a:t>
            </a:r>
            <a:endParaRPr sz="2200" b="0" i="0" u="none" strike="noStrike" cap="none" dirty="0">
              <a:solidFill>
                <a:srgbClr val="000000"/>
              </a:solidFill>
              <a:latin typeface="Barlow"/>
              <a:ea typeface="Barlow"/>
              <a:cs typeface="Barlow"/>
              <a:sym typeface="Barlow"/>
            </a:endParaRPr>
          </a:p>
          <a:p>
            <a:pPr marL="342900" marR="0" lvl="0" indent="-342900" algn="just" rtl="0">
              <a:lnSpc>
                <a:spcPct val="100000"/>
              </a:lnSpc>
              <a:spcBef>
                <a:spcPts val="0"/>
              </a:spcBef>
              <a:spcAft>
                <a:spcPts val="0"/>
              </a:spcAft>
              <a:buClr>
                <a:srgbClr val="000000"/>
              </a:buClr>
              <a:buSzPts val="2200"/>
              <a:buFont typeface="Arial"/>
              <a:buChar char="-"/>
            </a:pPr>
            <a:r>
              <a:rPr lang="fr-FR" sz="2200" b="0" i="0" u="none" strike="noStrike" cap="none" dirty="0">
                <a:solidFill>
                  <a:srgbClr val="000000"/>
                </a:solidFill>
                <a:latin typeface="Barlow"/>
                <a:ea typeface="Barlow"/>
                <a:cs typeface="Barlow"/>
                <a:sym typeface="Barlow"/>
              </a:rPr>
              <a:t>thermalisme, </a:t>
            </a:r>
            <a:endParaRPr sz="2200" b="0" i="0" u="none" strike="noStrike" cap="none" dirty="0">
              <a:solidFill>
                <a:srgbClr val="000000"/>
              </a:solidFill>
              <a:latin typeface="Barlow"/>
              <a:ea typeface="Barlow"/>
              <a:cs typeface="Barlow"/>
              <a:sym typeface="Barlow"/>
            </a:endParaRPr>
          </a:p>
          <a:p>
            <a:pPr marL="342900" marR="0" lvl="0" indent="-342900" algn="just" rtl="0">
              <a:lnSpc>
                <a:spcPct val="100000"/>
              </a:lnSpc>
              <a:spcBef>
                <a:spcPts val="0"/>
              </a:spcBef>
              <a:spcAft>
                <a:spcPts val="0"/>
              </a:spcAft>
              <a:buClr>
                <a:srgbClr val="000000"/>
              </a:buClr>
              <a:buSzPts val="2200"/>
              <a:buFont typeface="Arial"/>
              <a:buChar char="-"/>
            </a:pPr>
            <a:r>
              <a:rPr lang="fr-FR" sz="2200" b="0" i="0" u="none" strike="noStrike" cap="none" dirty="0">
                <a:solidFill>
                  <a:srgbClr val="000000"/>
                </a:solidFill>
                <a:latin typeface="Barlow"/>
                <a:ea typeface="Barlow"/>
                <a:cs typeface="Barlow"/>
                <a:sym typeface="Barlow"/>
              </a:rPr>
              <a:t>économie circulaire, </a:t>
            </a:r>
            <a:endParaRPr sz="2200" b="0" i="0" u="none" strike="noStrike" cap="none" dirty="0">
              <a:solidFill>
                <a:srgbClr val="000000"/>
              </a:solidFill>
              <a:latin typeface="Barlow"/>
              <a:ea typeface="Barlow"/>
              <a:cs typeface="Barlow"/>
              <a:sym typeface="Barlow"/>
            </a:endParaRPr>
          </a:p>
          <a:p>
            <a:pPr marL="342900" marR="0" lvl="0" indent="-342900" algn="just" rtl="0">
              <a:lnSpc>
                <a:spcPct val="100000"/>
              </a:lnSpc>
              <a:spcBef>
                <a:spcPts val="0"/>
              </a:spcBef>
              <a:spcAft>
                <a:spcPts val="0"/>
              </a:spcAft>
              <a:buClr>
                <a:srgbClr val="000000"/>
              </a:buClr>
              <a:buSzPts val="2200"/>
              <a:buFont typeface="Arial"/>
              <a:buChar char="-"/>
            </a:pPr>
            <a:r>
              <a:rPr lang="fr-FR" sz="2200" b="0" i="0" u="none" strike="noStrike" cap="none" dirty="0">
                <a:solidFill>
                  <a:srgbClr val="000000"/>
                </a:solidFill>
                <a:latin typeface="Barlow"/>
                <a:ea typeface="Barlow"/>
                <a:cs typeface="Barlow"/>
                <a:sym typeface="Barlow"/>
              </a:rPr>
              <a:t>développement durable… </a:t>
            </a:r>
            <a:endParaRPr sz="2200" b="0" i="0" u="none" strike="noStrike" cap="none" dirty="0">
              <a:solidFill>
                <a:srgbClr val="000000"/>
              </a:solidFill>
              <a:latin typeface="Barlow"/>
              <a:ea typeface="Barlow"/>
              <a:cs typeface="Barlow"/>
              <a:sym typeface="Barlow"/>
            </a:endParaRPr>
          </a:p>
        </p:txBody>
      </p:sp>
      <p:sp>
        <p:nvSpPr>
          <p:cNvPr id="420" name="Google Shape;420;p30"/>
          <p:cNvSpPr/>
          <p:nvPr/>
        </p:nvSpPr>
        <p:spPr>
          <a:xfrm>
            <a:off x="863127" y="1838886"/>
            <a:ext cx="2927287" cy="2088309"/>
          </a:xfrm>
          <a:prstGeom prst="roundRect">
            <a:avLst>
              <a:gd name="adj" fmla="val 16667"/>
            </a:avLst>
          </a:prstGeom>
          <a:solidFill>
            <a:schemeClr val="lt1"/>
          </a:solidFill>
          <a:ln w="139700" cap="flat" cmpd="sng">
            <a:solidFill>
              <a:srgbClr val="EFEF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arlow"/>
              <a:ea typeface="Barlow"/>
              <a:cs typeface="Barlow"/>
              <a:sym typeface="Barlow"/>
            </a:endParaRPr>
          </a:p>
        </p:txBody>
      </p:sp>
      <p:sp>
        <p:nvSpPr>
          <p:cNvPr id="421" name="Google Shape;421;p30"/>
          <p:cNvSpPr/>
          <p:nvPr/>
        </p:nvSpPr>
        <p:spPr>
          <a:xfrm>
            <a:off x="834788" y="2282875"/>
            <a:ext cx="295562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Ambition</a:t>
            </a:r>
            <a:endParaRPr sz="1400" b="0" i="0" u="none" strike="noStrike" cap="none">
              <a:solidFill>
                <a:srgbClr val="000000"/>
              </a:solidFill>
              <a:latin typeface="Arial"/>
              <a:ea typeface="Arial"/>
              <a:cs typeface="Arial"/>
              <a:sym typeface="Arial"/>
            </a:endParaRPr>
          </a:p>
        </p:txBody>
      </p:sp>
      <p:sp>
        <p:nvSpPr>
          <p:cNvPr id="422" name="Google Shape;4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4800" b="1">
                <a:solidFill>
                  <a:srgbClr val="005366"/>
                </a:solidFill>
                <a:latin typeface="Barlow"/>
                <a:ea typeface="Barlow"/>
                <a:cs typeface="Barlow"/>
                <a:sym typeface="Barlow"/>
              </a:rPr>
              <a:t>La Stratégie du GALIEC</a:t>
            </a:r>
            <a:r>
              <a:rPr lang="fr-FR" sz="4800" b="1">
                <a:solidFill>
                  <a:srgbClr val="FF0000"/>
                </a:solidFill>
                <a:latin typeface="Barlow"/>
                <a:ea typeface="Barlow"/>
                <a:cs typeface="Barlow"/>
                <a:sym typeface="Barlow"/>
              </a:rPr>
              <a:t/>
            </a:r>
            <a:br>
              <a:rPr lang="fr-FR" sz="4800" b="1">
                <a:solidFill>
                  <a:srgbClr val="FF0000"/>
                </a:solidFill>
                <a:latin typeface="Barlow"/>
                <a:ea typeface="Barlow"/>
                <a:cs typeface="Barlow"/>
                <a:sym typeface="Barlow"/>
              </a:rPr>
            </a:br>
            <a:r>
              <a:rPr lang="fr-FR" sz="3100" b="1" i="1">
                <a:solidFill>
                  <a:srgbClr val="1F3864"/>
                </a:solidFill>
                <a:latin typeface="Barlow"/>
                <a:ea typeface="Barlow"/>
                <a:cs typeface="Barlow"/>
                <a:sym typeface="Barlow"/>
              </a:rPr>
              <a:t>FA N°5 – Innovation, filières émergentes et à fort potentiel</a:t>
            </a:r>
            <a:endParaRPr sz="4000" b="1" i="1">
              <a:solidFill>
                <a:srgbClr val="1F3864"/>
              </a:solidFill>
              <a:latin typeface="Barlow"/>
              <a:ea typeface="Barlow"/>
              <a:cs typeface="Barlow"/>
              <a:sym typeface="Barlow"/>
            </a:endParaRPr>
          </a:p>
        </p:txBody>
      </p:sp>
      <p:sp>
        <p:nvSpPr>
          <p:cNvPr id="2" name="Google Shape;413;p29">
            <a:extLst>
              <a:ext uri="{FF2B5EF4-FFF2-40B4-BE49-F238E27FC236}">
                <a16:creationId xmlns:a16="http://schemas.microsoft.com/office/drawing/2014/main" id="{FB1DC86C-F78F-23E1-DD00-32EA928CD144}"/>
              </a:ext>
            </a:extLst>
          </p:cNvPr>
          <p:cNvSpPr txBox="1"/>
          <p:nvPr/>
        </p:nvSpPr>
        <p:spPr>
          <a:xfrm>
            <a:off x="834788" y="4581128"/>
            <a:ext cx="302896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dk1"/>
                </a:solidFill>
                <a:latin typeface="Barlow"/>
                <a:ea typeface="Barlow"/>
                <a:cs typeface="Barlow"/>
                <a:sym typeface="Barlow"/>
              </a:rPr>
              <a:t>Fonds mobilisé : </a:t>
            </a:r>
            <a:r>
              <a:rPr lang="fr-FR" sz="2000" b="1" i="0" u="none" strike="noStrike" cap="none" dirty="0">
                <a:solidFill>
                  <a:schemeClr val="dk1"/>
                </a:solidFill>
                <a:latin typeface="Barlow"/>
                <a:ea typeface="Barlow"/>
                <a:cs typeface="Barlow"/>
                <a:sym typeface="Barlow"/>
              </a:rPr>
              <a:t>FEADER </a:t>
            </a:r>
            <a:r>
              <a:rPr lang="fr-FR" sz="2000" b="0" i="0" u="none" strike="noStrike" cap="none" dirty="0">
                <a:solidFill>
                  <a:schemeClr val="dk1"/>
                </a:solidFill>
                <a:latin typeface="Barlow"/>
                <a:ea typeface="Barlow"/>
                <a:cs typeface="Barlow"/>
                <a:sym typeface="Barlow"/>
              </a:rPr>
              <a:t>(LEADER)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dk1"/>
                </a:solidFill>
                <a:latin typeface="Barlow"/>
                <a:ea typeface="Barlow"/>
                <a:cs typeface="Barlow"/>
                <a:sym typeface="Barlow"/>
              </a:rPr>
              <a:t>Montant : </a:t>
            </a:r>
            <a:r>
              <a:rPr lang="fr-FR" sz="2000" b="1" i="0" u="none" strike="noStrike" cap="none" dirty="0">
                <a:solidFill>
                  <a:schemeClr val="dk1"/>
                </a:solidFill>
                <a:latin typeface="Barlow"/>
                <a:ea typeface="Barlow"/>
                <a:cs typeface="Barlow"/>
                <a:sym typeface="Barlow"/>
              </a:rPr>
              <a:t>495 394 €</a:t>
            </a:r>
            <a:endParaRPr sz="1400" b="0" i="0" u="none" strike="noStrike" cap="none" dirty="0">
              <a:solidFill>
                <a:srgbClr val="000000"/>
              </a:solidFill>
              <a:latin typeface="Arial"/>
              <a:ea typeface="Arial"/>
              <a:cs typeface="Arial"/>
              <a:sym typeface="Aria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7"/>
          <p:cNvSpPr txBox="1"/>
          <p:nvPr/>
        </p:nvSpPr>
        <p:spPr>
          <a:xfrm>
            <a:off x="3863752" y="2063971"/>
            <a:ext cx="785456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Fonctionnement :</a:t>
            </a:r>
            <a:r>
              <a:rPr lang="fr-FR" sz="2400" b="0" i="0" u="none" strike="noStrike" cap="small">
                <a:solidFill>
                  <a:schemeClr val="dk1"/>
                </a:solidFill>
                <a:latin typeface="Barlow"/>
                <a:ea typeface="Barlow"/>
                <a:cs typeface="Barlow"/>
                <a:sym typeface="Barlow"/>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Barlow"/>
                <a:ea typeface="Barlow"/>
                <a:cs typeface="Barlow"/>
                <a:sym typeface="Barlow"/>
              </a:rPr>
              <a:t>Dépôt des demandes au fil de l’eau</a:t>
            </a:r>
            <a:endParaRPr sz="2000" b="1" i="0" u="none" strike="noStrike" cap="none">
              <a:solidFill>
                <a:schemeClr val="dk1"/>
              </a:solidFill>
              <a:latin typeface="Barlow"/>
              <a:ea typeface="Barlow"/>
              <a:cs typeface="Barlow"/>
              <a:sym typeface="Barlow"/>
            </a:endParaRPr>
          </a:p>
        </p:txBody>
      </p:sp>
      <p:sp>
        <p:nvSpPr>
          <p:cNvPr id="502" name="Google Shape;502;p67"/>
          <p:cNvSpPr txBox="1"/>
          <p:nvPr/>
        </p:nvSpPr>
        <p:spPr>
          <a:xfrm>
            <a:off x="3863752" y="4941168"/>
            <a:ext cx="784887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small" dirty="0">
                <a:solidFill>
                  <a:schemeClr val="dk1"/>
                </a:solidFill>
                <a:latin typeface="Barlow"/>
                <a:ea typeface="Barlow"/>
                <a:cs typeface="Barlow"/>
                <a:sym typeface="Barlow"/>
              </a:rPr>
              <a:t>Plafonds:</a:t>
            </a:r>
            <a:r>
              <a:rPr lang="fr-FR" sz="2400" b="0" i="0" u="none" strike="noStrike" cap="small" dirty="0">
                <a:solidFill>
                  <a:schemeClr val="dk1"/>
                </a:solidFill>
                <a:latin typeface="Barlow"/>
                <a:ea typeface="Barlow"/>
                <a:cs typeface="Barlow"/>
                <a:sym typeface="Barlow"/>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FR" sz="2000" dirty="0">
                <a:solidFill>
                  <a:schemeClr val="dk1"/>
                </a:solidFill>
                <a:latin typeface="Barlow"/>
                <a:ea typeface="Barlow"/>
                <a:cs typeface="Barlow"/>
                <a:sym typeface="Barlow"/>
              </a:rPr>
              <a:t>1</a:t>
            </a:r>
            <a:r>
              <a:rPr lang="fr-FR" sz="2000" b="0" i="0" u="none" strike="noStrike" cap="none" dirty="0">
                <a:solidFill>
                  <a:schemeClr val="dk1"/>
                </a:solidFill>
                <a:latin typeface="Barlow"/>
                <a:ea typeface="Barlow"/>
                <a:cs typeface="Barlow"/>
                <a:sym typeface="Barlow"/>
              </a:rPr>
              <a:t>00 000 € d’aide après instruction de la demande d’aide</a:t>
            </a:r>
            <a:endParaRPr sz="2000" b="0" i="0" u="none" strike="noStrike" cap="none" dirty="0">
              <a:solidFill>
                <a:schemeClr val="dk1"/>
              </a:solidFill>
              <a:latin typeface="Barlow"/>
              <a:ea typeface="Barlow"/>
              <a:cs typeface="Barlow"/>
              <a:sym typeface="Barlow"/>
            </a:endParaRPr>
          </a:p>
        </p:txBody>
      </p:sp>
      <p:sp>
        <p:nvSpPr>
          <p:cNvPr id="503" name="Google Shape;503;p67"/>
          <p:cNvSpPr/>
          <p:nvPr/>
        </p:nvSpPr>
        <p:spPr>
          <a:xfrm>
            <a:off x="219683" y="1916755"/>
            <a:ext cx="2927287" cy="2088309"/>
          </a:xfrm>
          <a:prstGeom prst="roundRect">
            <a:avLst>
              <a:gd name="adj" fmla="val 16667"/>
            </a:avLst>
          </a:prstGeom>
          <a:solidFill>
            <a:schemeClr val="lt1"/>
          </a:solidFill>
          <a:ln w="139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arlow"/>
              <a:ea typeface="Barlow"/>
              <a:cs typeface="Barlow"/>
              <a:sym typeface="Barlow"/>
            </a:endParaRPr>
          </a:p>
        </p:txBody>
      </p:sp>
      <p:sp>
        <p:nvSpPr>
          <p:cNvPr id="504" name="Google Shape;504;p67"/>
          <p:cNvSpPr/>
          <p:nvPr/>
        </p:nvSpPr>
        <p:spPr>
          <a:xfrm>
            <a:off x="191344" y="2525995"/>
            <a:ext cx="295562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Modalités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diverses</a:t>
            </a:r>
            <a:endParaRPr sz="1400" b="0" i="0" u="none" strike="noStrike" cap="none">
              <a:solidFill>
                <a:srgbClr val="000000"/>
              </a:solidFill>
              <a:latin typeface="Arial"/>
              <a:ea typeface="Arial"/>
              <a:cs typeface="Arial"/>
              <a:sym typeface="Arial"/>
            </a:endParaRPr>
          </a:p>
        </p:txBody>
      </p:sp>
      <p:sp>
        <p:nvSpPr>
          <p:cNvPr id="505" name="Google Shape;505;p67"/>
          <p:cNvSpPr txBox="1"/>
          <p:nvPr/>
        </p:nvSpPr>
        <p:spPr>
          <a:xfrm>
            <a:off x="3863752" y="3359894"/>
            <a:ext cx="785456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Planchers :</a:t>
            </a:r>
            <a:r>
              <a:rPr lang="fr-FR" sz="2400" b="0" i="0" u="none" strike="noStrike" cap="small">
                <a:solidFill>
                  <a:schemeClr val="dk1"/>
                </a:solidFill>
                <a:latin typeface="Barlow"/>
                <a:ea typeface="Barlow"/>
                <a:cs typeface="Barlow"/>
                <a:sym typeface="Barlow"/>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Barlow"/>
                <a:ea typeface="Barlow"/>
                <a:cs typeface="Barlow"/>
                <a:sym typeface="Barlow"/>
              </a:rPr>
              <a:t>8 000 € de dépenses éligibles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Barlow"/>
                <a:ea typeface="Barlow"/>
                <a:cs typeface="Barlow"/>
                <a:sym typeface="Barlow"/>
              </a:rPr>
              <a:t>5 000 € d’aide FEADER après instruction de la demande d’aide</a:t>
            </a:r>
            <a:endParaRPr sz="1400" b="0" i="0" u="none" strike="noStrike" cap="none">
              <a:solidFill>
                <a:srgbClr val="000000"/>
              </a:solidFill>
              <a:latin typeface="Arial"/>
              <a:ea typeface="Arial"/>
              <a:cs typeface="Arial"/>
              <a:sym typeface="Arial"/>
            </a:endParaRPr>
          </a:p>
        </p:txBody>
      </p:sp>
      <p:sp>
        <p:nvSpPr>
          <p:cNvPr id="506" name="Google Shape;506;p67"/>
          <p:cNvSpPr txBox="1"/>
          <p:nvPr/>
        </p:nvSpPr>
        <p:spPr>
          <a:xfrm>
            <a:off x="780288" y="347562"/>
            <a:ext cx="10722864"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5366"/>
              </a:buClr>
              <a:buSzPct val="100000"/>
              <a:buFont typeface="Calibri"/>
              <a:buNone/>
            </a:pPr>
            <a:r>
              <a:rPr lang="fr-FR" sz="4800" b="1" i="0" u="none" strike="noStrike" cap="none" dirty="0">
                <a:solidFill>
                  <a:srgbClr val="005366"/>
                </a:solidFill>
                <a:latin typeface="Barlow"/>
                <a:ea typeface="Barlow"/>
                <a:cs typeface="Barlow"/>
                <a:sym typeface="Barlow"/>
              </a:rPr>
              <a:t>La Stratégie du GALIEC</a:t>
            </a:r>
            <a:r>
              <a:rPr lang="fr-FR" sz="4800" b="1" i="0" u="none" strike="noStrike" cap="none" dirty="0">
                <a:solidFill>
                  <a:srgbClr val="FF0000"/>
                </a:solidFill>
                <a:latin typeface="Barlow"/>
                <a:ea typeface="Barlow"/>
                <a:cs typeface="Barlow"/>
                <a:sym typeface="Barlow"/>
              </a:rPr>
              <a:t/>
            </a:r>
            <a:br>
              <a:rPr lang="fr-FR" sz="4800" b="1" i="0" u="none" strike="noStrike" cap="none" dirty="0">
                <a:solidFill>
                  <a:srgbClr val="FF0000"/>
                </a:solidFill>
                <a:latin typeface="Barlow"/>
                <a:ea typeface="Barlow"/>
                <a:cs typeface="Barlow"/>
                <a:sym typeface="Barlow"/>
              </a:rPr>
            </a:br>
            <a:r>
              <a:rPr lang="fr-FR" sz="3100" b="1" i="1" u="none" strike="noStrike" cap="none" dirty="0">
                <a:solidFill>
                  <a:srgbClr val="1F3864"/>
                </a:solidFill>
                <a:latin typeface="Barlow"/>
                <a:ea typeface="Barlow"/>
                <a:cs typeface="Barlow"/>
                <a:sym typeface="Barlow"/>
              </a:rPr>
              <a:t>FA </a:t>
            </a:r>
            <a:r>
              <a:rPr lang="fr-FR" sz="3100" b="1" i="1" dirty="0">
                <a:solidFill>
                  <a:srgbClr val="1F3864"/>
                </a:solidFill>
                <a:latin typeface="Barlow"/>
                <a:ea typeface="Barlow"/>
                <a:cs typeface="Barlow"/>
                <a:sym typeface="Barlow"/>
              </a:rPr>
              <a:t>N°5 – Innovation, filières émergentes et à fort potentiel</a:t>
            </a:r>
            <a:endParaRPr sz="4000" b="1" i="1" u="none" strike="noStrike" cap="none" dirty="0">
              <a:solidFill>
                <a:srgbClr val="1F3864"/>
              </a:solidFill>
              <a:latin typeface="Barlow"/>
              <a:ea typeface="Barlow"/>
              <a:cs typeface="Barlow"/>
              <a:sym typeface="Barlow"/>
            </a:endParaRPr>
          </a:p>
        </p:txBody>
      </p:sp>
    </p:spTree>
    <p:custDataLst>
      <p:tags r:id="rId1"/>
    </p:custDataLst>
    <p:extLst>
      <p:ext uri="{BB962C8B-B14F-4D97-AF65-F5344CB8AC3E}">
        <p14:creationId xmlns:p14="http://schemas.microsoft.com/office/powerpoint/2010/main" val="264393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1178442" y="492717"/>
            <a:ext cx="4690730" cy="1027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4800" b="1">
                <a:solidFill>
                  <a:srgbClr val="005366"/>
                </a:solidFill>
                <a:latin typeface="Barlow"/>
                <a:ea typeface="Barlow"/>
                <a:cs typeface="Barlow"/>
                <a:sym typeface="Barlow"/>
              </a:rPr>
              <a:t>Ordre du jour</a:t>
            </a:r>
            <a:endParaRPr/>
          </a:p>
        </p:txBody>
      </p:sp>
      <p:pic>
        <p:nvPicPr>
          <p:cNvPr id="108" name="Google Shape;108;p2" descr="Une image contenant extérieur, nature, montagne, rive&#10;&#10;Description générée automatiquement"/>
          <p:cNvPicPr preferRelativeResize="0"/>
          <p:nvPr/>
        </p:nvPicPr>
        <p:blipFill rotWithShape="1">
          <a:blip r:embed="rId4">
            <a:alphaModFix/>
          </a:blip>
          <a:srcRect l="32616" t="17032" r="29852"/>
          <a:stretch/>
        </p:blipFill>
        <p:spPr>
          <a:xfrm>
            <a:off x="6804996" y="850606"/>
            <a:ext cx="4076278" cy="6007394"/>
          </a:xfrm>
          <a:prstGeom prst="rect">
            <a:avLst/>
          </a:prstGeom>
          <a:noFill/>
          <a:ln>
            <a:noFill/>
          </a:ln>
        </p:spPr>
      </p:pic>
      <p:sp>
        <p:nvSpPr>
          <p:cNvPr id="109" name="Google Shape;109;p2"/>
          <p:cNvSpPr txBox="1">
            <a:spLocks noGrp="1"/>
          </p:cNvSpPr>
          <p:nvPr>
            <p:ph type="body" idx="1"/>
          </p:nvPr>
        </p:nvSpPr>
        <p:spPr>
          <a:xfrm>
            <a:off x="983432" y="1446028"/>
            <a:ext cx="5732678" cy="5079316"/>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1000"/>
              </a:spcBef>
              <a:spcAft>
                <a:spcPts val="0"/>
              </a:spcAft>
              <a:buClr>
                <a:srgbClr val="005366"/>
              </a:buClr>
              <a:buSzPts val="1800"/>
              <a:buFont typeface="Calibri"/>
              <a:buAutoNum type="arabicPeriod"/>
            </a:pPr>
            <a:r>
              <a:rPr lang="fr-FR" sz="2000" b="1" dirty="0">
                <a:solidFill>
                  <a:srgbClr val="005366"/>
                </a:solidFill>
                <a:latin typeface="Barlow"/>
                <a:ea typeface="Barlow"/>
                <a:cs typeface="Barlow"/>
                <a:sym typeface="Barlow"/>
              </a:rPr>
              <a:t>Interconnaissance – 30 min</a:t>
            </a:r>
            <a:endParaRPr sz="3200" dirty="0"/>
          </a:p>
          <a:p>
            <a:pPr marL="228600" lvl="0" indent="-228600" algn="l" rtl="0">
              <a:lnSpc>
                <a:spcPct val="150000"/>
              </a:lnSpc>
              <a:spcBef>
                <a:spcPts val="1000"/>
              </a:spcBef>
              <a:spcAft>
                <a:spcPts val="0"/>
              </a:spcAft>
              <a:buClr>
                <a:srgbClr val="005366"/>
              </a:buClr>
              <a:buSzPts val="1800"/>
              <a:buFont typeface="Calibri"/>
              <a:buAutoNum type="arabicPeriod"/>
            </a:pPr>
            <a:r>
              <a:rPr lang="fr-FR" sz="2000" b="1" dirty="0">
                <a:solidFill>
                  <a:srgbClr val="005366"/>
                </a:solidFill>
                <a:latin typeface="Barlow"/>
                <a:ea typeface="Barlow"/>
                <a:cs typeface="Barlow"/>
                <a:sym typeface="Barlow"/>
              </a:rPr>
              <a:t>Présentation et discussions – 1h:</a:t>
            </a:r>
          </a:p>
          <a:p>
            <a:pPr marL="685800" lvl="1" indent="-228600">
              <a:lnSpc>
                <a:spcPct val="150000"/>
              </a:lnSpc>
              <a:spcBef>
                <a:spcPts val="1000"/>
              </a:spcBef>
              <a:buClr>
                <a:srgbClr val="005366"/>
              </a:buClr>
              <a:buFont typeface="Calibri"/>
              <a:buAutoNum type="arabicPeriod"/>
            </a:pPr>
            <a:r>
              <a:rPr lang="fr-FR" sz="1600" b="1" dirty="0">
                <a:solidFill>
                  <a:srgbClr val="005366"/>
                </a:solidFill>
                <a:latin typeface="Barlow"/>
                <a:ea typeface="Barlow"/>
                <a:cs typeface="Barlow"/>
                <a:sym typeface="Barlow"/>
              </a:rPr>
              <a:t>Le Volet Local des Fonds Européens?</a:t>
            </a:r>
          </a:p>
          <a:p>
            <a:pPr marL="685800" lvl="1" indent="-228600">
              <a:lnSpc>
                <a:spcPct val="150000"/>
              </a:lnSpc>
              <a:spcBef>
                <a:spcPts val="1000"/>
              </a:spcBef>
              <a:buClr>
                <a:srgbClr val="005366"/>
              </a:buClr>
              <a:buFont typeface="Calibri"/>
              <a:buAutoNum type="arabicPeriod"/>
            </a:pPr>
            <a:r>
              <a:rPr lang="fr-FR" sz="1600" b="1" dirty="0">
                <a:solidFill>
                  <a:srgbClr val="005366"/>
                </a:solidFill>
                <a:latin typeface="Barlow"/>
                <a:ea typeface="Barlow"/>
                <a:cs typeface="Barlow"/>
                <a:sym typeface="Barlow"/>
              </a:rPr>
              <a:t>La stratégie</a:t>
            </a:r>
            <a:endParaRPr sz="2800" dirty="0"/>
          </a:p>
          <a:p>
            <a:pPr marL="685800" lvl="1" indent="-228600">
              <a:lnSpc>
                <a:spcPct val="150000"/>
              </a:lnSpc>
              <a:spcBef>
                <a:spcPts val="1000"/>
              </a:spcBef>
              <a:buClr>
                <a:srgbClr val="005366"/>
              </a:buClr>
              <a:buFont typeface="Calibri"/>
              <a:buAutoNum type="arabicPeriod"/>
            </a:pPr>
            <a:r>
              <a:rPr lang="fr-FR" sz="1600" b="1" dirty="0">
                <a:solidFill>
                  <a:srgbClr val="005366"/>
                </a:solidFill>
                <a:latin typeface="Barlow"/>
                <a:ea typeface="Barlow"/>
                <a:cs typeface="Barlow"/>
                <a:sym typeface="Barlow"/>
              </a:rPr>
              <a:t>Le Règlement intérieur</a:t>
            </a:r>
          </a:p>
          <a:p>
            <a:pPr marL="685800" lvl="1" indent="-228600">
              <a:lnSpc>
                <a:spcPct val="150000"/>
              </a:lnSpc>
              <a:spcBef>
                <a:spcPts val="1000"/>
              </a:spcBef>
              <a:buClr>
                <a:srgbClr val="005366"/>
              </a:buClr>
              <a:buFont typeface="Calibri"/>
              <a:buAutoNum type="arabicPeriod"/>
            </a:pPr>
            <a:r>
              <a:rPr lang="fr-FR" sz="1600" b="1" dirty="0">
                <a:solidFill>
                  <a:srgbClr val="005366"/>
                </a:solidFill>
                <a:latin typeface="Barlow"/>
                <a:ea typeface="Barlow"/>
                <a:cs typeface="Barlow"/>
                <a:sym typeface="Barlow"/>
              </a:rPr>
              <a:t>La Sélection des projets</a:t>
            </a:r>
          </a:p>
          <a:p>
            <a:pPr marL="685800" lvl="1" indent="-228600">
              <a:lnSpc>
                <a:spcPct val="150000"/>
              </a:lnSpc>
              <a:spcBef>
                <a:spcPts val="1000"/>
              </a:spcBef>
              <a:buClr>
                <a:srgbClr val="005366"/>
              </a:buClr>
              <a:buFont typeface="Calibri"/>
              <a:buAutoNum type="arabicPeriod"/>
            </a:pPr>
            <a:r>
              <a:rPr lang="fr-FR" sz="1600" b="1" dirty="0">
                <a:solidFill>
                  <a:srgbClr val="005366"/>
                </a:solidFill>
                <a:latin typeface="Barlow"/>
                <a:sym typeface="Barlow"/>
              </a:rPr>
              <a:t>Revue des premiers projets déposés</a:t>
            </a:r>
            <a:endParaRPr lang="fr-FR" sz="2800" dirty="0"/>
          </a:p>
          <a:p>
            <a:pPr marL="228600" lvl="0" indent="-228600" algn="l" rtl="0">
              <a:lnSpc>
                <a:spcPct val="150000"/>
              </a:lnSpc>
              <a:spcBef>
                <a:spcPts val="1000"/>
              </a:spcBef>
              <a:spcAft>
                <a:spcPts val="0"/>
              </a:spcAft>
              <a:buClr>
                <a:srgbClr val="005366"/>
              </a:buClr>
              <a:buSzPts val="1800"/>
              <a:buFont typeface="Calibri"/>
              <a:buAutoNum type="arabicPeriod"/>
            </a:pPr>
            <a:r>
              <a:rPr lang="fr-FR" sz="2000" b="1" dirty="0">
                <a:solidFill>
                  <a:srgbClr val="005366"/>
                </a:solidFill>
                <a:latin typeface="Barlow"/>
                <a:ea typeface="Barlow"/>
                <a:cs typeface="Barlow"/>
                <a:sym typeface="Barlow"/>
              </a:rPr>
              <a:t>Retour sur expérience - La Bigaille – 30 min</a:t>
            </a:r>
            <a:endParaRPr lang="fr-FR" sz="2000" b="1" dirty="0">
              <a:latin typeface="Barlow"/>
              <a:ea typeface="Barlow"/>
              <a:cs typeface="Barlow"/>
              <a:sym typeface="Barlow"/>
            </a:endParaRPr>
          </a:p>
          <a:p>
            <a:pPr marL="228600" lvl="0" indent="-114300" algn="just" rtl="0">
              <a:lnSpc>
                <a:spcPct val="150000"/>
              </a:lnSpc>
              <a:spcBef>
                <a:spcPts val="1000"/>
              </a:spcBef>
              <a:spcAft>
                <a:spcPts val="0"/>
              </a:spcAft>
              <a:buClr>
                <a:schemeClr val="dk1"/>
              </a:buClr>
              <a:buSzPts val="1800"/>
              <a:buFont typeface="Calibri"/>
              <a:buNone/>
            </a:pPr>
            <a:endParaRPr sz="2000" dirty="0">
              <a:latin typeface="Barlow"/>
              <a:ea typeface="Barlow"/>
              <a:cs typeface="Barlow"/>
              <a:sym typeface="Barlow"/>
            </a:endParaRPr>
          </a:p>
          <a:p>
            <a:pPr marL="228600" lvl="0" indent="-114300" algn="l" rtl="0">
              <a:lnSpc>
                <a:spcPct val="150000"/>
              </a:lnSpc>
              <a:spcBef>
                <a:spcPts val="1000"/>
              </a:spcBef>
              <a:spcAft>
                <a:spcPts val="0"/>
              </a:spcAft>
              <a:buClr>
                <a:schemeClr val="dk1"/>
              </a:buClr>
              <a:buSzPts val="1800"/>
              <a:buFont typeface="Calibri"/>
              <a:buNone/>
            </a:pPr>
            <a:endParaRPr sz="2000" dirty="0"/>
          </a:p>
        </p:txBody>
      </p:sp>
      <p:cxnSp>
        <p:nvCxnSpPr>
          <p:cNvPr id="110" name="Google Shape;110;p2"/>
          <p:cNvCxnSpPr/>
          <p:nvPr/>
        </p:nvCxnSpPr>
        <p:spPr>
          <a:xfrm>
            <a:off x="1286540" y="1446028"/>
            <a:ext cx="308344" cy="0"/>
          </a:xfrm>
          <a:prstGeom prst="straightConnector1">
            <a:avLst/>
          </a:prstGeom>
          <a:noFill/>
          <a:ln w="57150" cap="flat" cmpd="sng">
            <a:solidFill>
              <a:srgbClr val="7BC29A"/>
            </a:solidFill>
            <a:prstDash val="solid"/>
            <a:miter lim="800000"/>
            <a:headEnd type="none" w="sm" len="sm"/>
            <a:tailEnd type="none" w="sm" len="sm"/>
          </a:ln>
        </p:spPr>
      </p:cxnSp>
    </p:spTree>
    <p:custDataLst>
      <p:tags r:id="rId1"/>
    </p:custDataLst>
    <p:extLst>
      <p:ext uri="{BB962C8B-B14F-4D97-AF65-F5344CB8AC3E}">
        <p14:creationId xmlns:p14="http://schemas.microsoft.com/office/powerpoint/2010/main" val="3599128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4"/>
          <p:cNvSpPr txBox="1"/>
          <p:nvPr/>
        </p:nvSpPr>
        <p:spPr>
          <a:xfrm>
            <a:off x="5735960" y="2063970"/>
            <a:ext cx="5982358"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200" b="0" i="0" u="none" strike="noStrike" cap="none" dirty="0">
                <a:solidFill>
                  <a:srgbClr val="000000"/>
                </a:solidFill>
                <a:latin typeface="Barlow"/>
                <a:ea typeface="Barlow"/>
                <a:cs typeface="Barlow"/>
                <a:sym typeface="Barlow"/>
              </a:rPr>
              <a:t>Structurer une </a:t>
            </a:r>
            <a:r>
              <a:rPr lang="fr-FR" sz="2200" b="1" i="0" u="none" strike="noStrike" cap="none" dirty="0">
                <a:solidFill>
                  <a:srgbClr val="000000"/>
                </a:solidFill>
                <a:latin typeface="Barlow"/>
                <a:ea typeface="Barlow"/>
                <a:cs typeface="Barlow"/>
                <a:sym typeface="Barlow"/>
              </a:rPr>
              <a:t>offre agricole pensée au service des habitants </a:t>
            </a:r>
            <a:r>
              <a:rPr lang="fr-FR" sz="2200" b="0" i="0" u="none" strike="noStrike" cap="none" dirty="0">
                <a:solidFill>
                  <a:srgbClr val="000000"/>
                </a:solidFill>
                <a:latin typeface="Barlow"/>
                <a:ea typeface="Barlow"/>
                <a:cs typeface="Barlow"/>
                <a:sym typeface="Barlow"/>
              </a:rPr>
              <a:t>du territoire, résidents permanents et saisonniers. </a:t>
            </a:r>
            <a:endParaRPr sz="2200" b="0" i="0" u="none" strike="noStrike" cap="none" dirty="0">
              <a:solidFill>
                <a:srgbClr val="000000"/>
              </a:solidFill>
              <a:latin typeface="Barlow"/>
              <a:ea typeface="Barlow"/>
              <a:cs typeface="Barlow"/>
              <a:sym typeface="Barlow"/>
            </a:endParaRPr>
          </a:p>
          <a:p>
            <a:pPr marL="0" marR="0" lvl="0" indent="0" algn="l" rtl="0">
              <a:lnSpc>
                <a:spcPct val="100000"/>
              </a:lnSpc>
              <a:spcBef>
                <a:spcPts val="0"/>
              </a:spcBef>
              <a:spcAft>
                <a:spcPts val="0"/>
              </a:spcAft>
              <a:buNone/>
            </a:pPr>
            <a:endParaRPr sz="2200" b="0" i="0" u="none" strike="noStrike" cap="none" dirty="0">
              <a:solidFill>
                <a:srgbClr val="000000"/>
              </a:solidFill>
              <a:latin typeface="Barlow"/>
              <a:ea typeface="Barlow"/>
              <a:cs typeface="Barlow"/>
              <a:sym typeface="Barlow"/>
            </a:endParaRPr>
          </a:p>
          <a:p>
            <a:pPr marL="0" marR="0" lvl="0" indent="0" algn="l" rtl="0">
              <a:lnSpc>
                <a:spcPct val="100000"/>
              </a:lnSpc>
              <a:spcBef>
                <a:spcPts val="0"/>
              </a:spcBef>
              <a:spcAft>
                <a:spcPts val="0"/>
              </a:spcAft>
              <a:buNone/>
            </a:pPr>
            <a:r>
              <a:rPr lang="fr-FR" sz="2200" b="0" i="0" u="none" strike="noStrike" cap="none" dirty="0">
                <a:solidFill>
                  <a:srgbClr val="000000"/>
                </a:solidFill>
                <a:latin typeface="Barlow"/>
                <a:ea typeface="Barlow"/>
                <a:cs typeface="Barlow"/>
                <a:sym typeface="Barlow"/>
              </a:rPr>
              <a:t>L’objectif est de renforcer des </a:t>
            </a:r>
            <a:r>
              <a:rPr lang="fr-FR" sz="2200" b="1" i="0" u="none" strike="noStrike" cap="none" dirty="0">
                <a:solidFill>
                  <a:srgbClr val="000000"/>
                </a:solidFill>
                <a:latin typeface="Barlow"/>
                <a:ea typeface="Barlow"/>
                <a:cs typeface="Barlow"/>
                <a:sym typeface="Barlow"/>
              </a:rPr>
              <a:t>liens plus étroits entre production </a:t>
            </a:r>
            <a:r>
              <a:rPr lang="fr-FR" sz="2200" b="0" i="0" u="none" strike="noStrike" cap="none" dirty="0">
                <a:solidFill>
                  <a:srgbClr val="000000"/>
                </a:solidFill>
                <a:latin typeface="Barlow"/>
                <a:ea typeface="Barlow"/>
                <a:cs typeface="Barlow"/>
                <a:sym typeface="Barlow"/>
              </a:rPr>
              <a:t>agricole et alimentaire </a:t>
            </a:r>
            <a:r>
              <a:rPr lang="fr-FR" sz="2200" b="1" i="0" u="none" strike="noStrike" cap="none" dirty="0">
                <a:solidFill>
                  <a:srgbClr val="000000"/>
                </a:solidFill>
                <a:latin typeface="Barlow"/>
                <a:ea typeface="Barlow"/>
                <a:cs typeface="Barlow"/>
                <a:sym typeface="Barlow"/>
              </a:rPr>
              <a:t>et consommation locale </a:t>
            </a:r>
            <a:r>
              <a:rPr lang="fr-FR" sz="2200" b="0" i="0" u="none" strike="noStrike" cap="none" dirty="0">
                <a:solidFill>
                  <a:srgbClr val="000000"/>
                </a:solidFill>
                <a:latin typeface="Barlow"/>
                <a:ea typeface="Barlow"/>
                <a:cs typeface="Barlow"/>
                <a:sym typeface="Barlow"/>
              </a:rPr>
              <a:t>et à organiser les </a:t>
            </a:r>
            <a:r>
              <a:rPr lang="fr-FR" sz="2200" b="1" i="0" u="none" strike="noStrike" cap="none" dirty="0">
                <a:solidFill>
                  <a:srgbClr val="000000"/>
                </a:solidFill>
                <a:latin typeface="Barlow"/>
                <a:ea typeface="Barlow"/>
                <a:cs typeface="Barlow"/>
                <a:sym typeface="Barlow"/>
              </a:rPr>
              <a:t>filières courtes </a:t>
            </a:r>
            <a:r>
              <a:rPr lang="fr-FR" sz="2200" b="0" i="0" u="none" strike="noStrike" cap="none" dirty="0">
                <a:solidFill>
                  <a:srgbClr val="000000"/>
                </a:solidFill>
                <a:latin typeface="Barlow"/>
                <a:ea typeface="Barlow"/>
                <a:cs typeface="Barlow"/>
                <a:sym typeface="Barlow"/>
              </a:rPr>
              <a:t>sur le territoire.</a:t>
            </a:r>
            <a:endParaRPr dirty="0"/>
          </a:p>
        </p:txBody>
      </p:sp>
      <p:sp>
        <p:nvSpPr>
          <p:cNvPr id="474" name="Google Shape;474;p64"/>
          <p:cNvSpPr/>
          <p:nvPr/>
        </p:nvSpPr>
        <p:spPr>
          <a:xfrm>
            <a:off x="1415480" y="2063970"/>
            <a:ext cx="2927287" cy="2088309"/>
          </a:xfrm>
          <a:prstGeom prst="roundRect">
            <a:avLst>
              <a:gd name="adj" fmla="val 16667"/>
            </a:avLst>
          </a:prstGeom>
          <a:solidFill>
            <a:schemeClr val="lt1"/>
          </a:solidFill>
          <a:ln w="139700" cap="flat" cmpd="sng">
            <a:solidFill>
              <a:srgbClr val="EFEFE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arlow"/>
              <a:ea typeface="Barlow"/>
              <a:cs typeface="Barlow"/>
              <a:sym typeface="Barlow"/>
            </a:endParaRPr>
          </a:p>
        </p:txBody>
      </p:sp>
      <p:sp>
        <p:nvSpPr>
          <p:cNvPr id="475" name="Google Shape;475;p64"/>
          <p:cNvSpPr/>
          <p:nvPr/>
        </p:nvSpPr>
        <p:spPr>
          <a:xfrm>
            <a:off x="1387141" y="2507959"/>
            <a:ext cx="295562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Ambition</a:t>
            </a:r>
            <a:endParaRPr sz="1400" b="0" i="0" u="none" strike="noStrike" cap="none">
              <a:solidFill>
                <a:srgbClr val="000000"/>
              </a:solidFill>
              <a:latin typeface="Arial"/>
              <a:ea typeface="Arial"/>
              <a:cs typeface="Arial"/>
              <a:sym typeface="Arial"/>
            </a:endParaRPr>
          </a:p>
        </p:txBody>
      </p:sp>
      <p:sp>
        <p:nvSpPr>
          <p:cNvPr id="476" name="Google Shape;476;p64"/>
          <p:cNvSpPr txBox="1">
            <a:spLocks noGrp="1"/>
          </p:cNvSpPr>
          <p:nvPr>
            <p:ph type="title"/>
          </p:nvPr>
        </p:nvSpPr>
        <p:spPr>
          <a:xfrm>
            <a:off x="838200" y="35598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5366"/>
              </a:buClr>
              <a:buSzPct val="100000"/>
              <a:buFont typeface="Barlow"/>
              <a:buNone/>
            </a:pPr>
            <a:r>
              <a:rPr lang="fr-FR" sz="4800" b="1">
                <a:solidFill>
                  <a:srgbClr val="005366"/>
                </a:solidFill>
                <a:latin typeface="Barlow"/>
                <a:ea typeface="Barlow"/>
                <a:cs typeface="Barlow"/>
                <a:sym typeface="Barlow"/>
              </a:rPr>
              <a:t>La Stratégie du GALIEC</a:t>
            </a:r>
            <a:r>
              <a:rPr lang="fr-FR" sz="4800" b="1">
                <a:solidFill>
                  <a:srgbClr val="FF0000"/>
                </a:solidFill>
                <a:latin typeface="Barlow"/>
                <a:ea typeface="Barlow"/>
                <a:cs typeface="Barlow"/>
                <a:sym typeface="Barlow"/>
              </a:rPr>
              <a:t/>
            </a:r>
            <a:br>
              <a:rPr lang="fr-FR" sz="4800" b="1">
                <a:solidFill>
                  <a:srgbClr val="FF0000"/>
                </a:solidFill>
                <a:latin typeface="Barlow"/>
                <a:ea typeface="Barlow"/>
                <a:cs typeface="Barlow"/>
                <a:sym typeface="Barlow"/>
              </a:rPr>
            </a:br>
            <a:r>
              <a:rPr lang="fr-FR" sz="3100" b="1" i="1">
                <a:solidFill>
                  <a:srgbClr val="1F3864"/>
                </a:solidFill>
                <a:latin typeface="Barlow"/>
                <a:ea typeface="Barlow"/>
                <a:cs typeface="Barlow"/>
                <a:sym typeface="Barlow"/>
              </a:rPr>
              <a:t>FA N°6 – Alimentation durable, agriculture locale et circuits courts</a:t>
            </a:r>
            <a:endParaRPr sz="4000" b="1" i="1">
              <a:solidFill>
                <a:srgbClr val="1F3864"/>
              </a:solidFill>
              <a:latin typeface="Barlow"/>
              <a:ea typeface="Barlow"/>
              <a:cs typeface="Barlow"/>
              <a:sym typeface="Barlow"/>
            </a:endParaRPr>
          </a:p>
        </p:txBody>
      </p:sp>
      <p:sp>
        <p:nvSpPr>
          <p:cNvPr id="2" name="Google Shape;467;p63">
            <a:extLst>
              <a:ext uri="{FF2B5EF4-FFF2-40B4-BE49-F238E27FC236}">
                <a16:creationId xmlns:a16="http://schemas.microsoft.com/office/drawing/2014/main" id="{B4805C94-5532-5DCF-4C1F-37A200A08146}"/>
              </a:ext>
            </a:extLst>
          </p:cNvPr>
          <p:cNvSpPr txBox="1"/>
          <p:nvPr/>
        </p:nvSpPr>
        <p:spPr>
          <a:xfrm>
            <a:off x="1415480" y="4596268"/>
            <a:ext cx="3573277"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dk1"/>
                </a:solidFill>
                <a:latin typeface="Barlow"/>
                <a:ea typeface="Barlow"/>
                <a:cs typeface="Barlow"/>
                <a:sym typeface="Barlow"/>
              </a:rPr>
              <a:t>Fonds mobilisé : </a:t>
            </a:r>
            <a:r>
              <a:rPr lang="fr-FR" sz="2000" b="1" i="0" u="none" strike="noStrike" cap="none" dirty="0">
                <a:solidFill>
                  <a:schemeClr val="dk1"/>
                </a:solidFill>
                <a:latin typeface="Barlow"/>
                <a:ea typeface="Barlow"/>
                <a:cs typeface="Barlow"/>
                <a:sym typeface="Barlow"/>
              </a:rPr>
              <a:t>FEADER </a:t>
            </a:r>
            <a:r>
              <a:rPr lang="fr-FR" sz="2000" b="0" i="0" u="none" strike="noStrike" cap="none" dirty="0">
                <a:solidFill>
                  <a:schemeClr val="dk1"/>
                </a:solidFill>
                <a:latin typeface="Barlow"/>
                <a:ea typeface="Barlow"/>
                <a:cs typeface="Barlow"/>
                <a:sym typeface="Barlow"/>
              </a:rPr>
              <a:t>(LEADER)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dk1"/>
                </a:solidFill>
                <a:latin typeface="Barlow"/>
                <a:ea typeface="Barlow"/>
                <a:cs typeface="Barlow"/>
                <a:sym typeface="Barlow"/>
              </a:rPr>
              <a:t>Montant : </a:t>
            </a:r>
            <a:r>
              <a:rPr lang="fr-FR" sz="2000" b="1" i="0" u="none" strike="noStrike" cap="none" dirty="0">
                <a:solidFill>
                  <a:schemeClr val="dk1"/>
                </a:solidFill>
                <a:latin typeface="Barlow"/>
                <a:ea typeface="Barlow"/>
                <a:cs typeface="Barlow"/>
                <a:sym typeface="Barlow"/>
              </a:rPr>
              <a:t>395 394 €</a:t>
            </a:r>
            <a:endParaRPr sz="1400" b="0" i="0" u="none" strike="noStrike" cap="none" dirty="0">
              <a:solidFill>
                <a:srgbClr val="000000"/>
              </a:solidFill>
              <a:latin typeface="Arial"/>
              <a:ea typeface="Arial"/>
              <a:cs typeface="Arial"/>
              <a:sym typeface="Aria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7"/>
          <p:cNvSpPr txBox="1"/>
          <p:nvPr/>
        </p:nvSpPr>
        <p:spPr>
          <a:xfrm>
            <a:off x="3863752" y="2063971"/>
            <a:ext cx="785456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Fonctionnement :</a:t>
            </a:r>
            <a:r>
              <a:rPr lang="fr-FR" sz="2400" b="0" i="0" u="none" strike="noStrike" cap="small">
                <a:solidFill>
                  <a:schemeClr val="dk1"/>
                </a:solidFill>
                <a:latin typeface="Barlow"/>
                <a:ea typeface="Barlow"/>
                <a:cs typeface="Barlow"/>
                <a:sym typeface="Barlow"/>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Barlow"/>
                <a:ea typeface="Barlow"/>
                <a:cs typeface="Barlow"/>
                <a:sym typeface="Barlow"/>
              </a:rPr>
              <a:t>Dépôt des demandes au fil de l’eau</a:t>
            </a:r>
            <a:endParaRPr sz="2000" b="1" i="0" u="none" strike="noStrike" cap="none">
              <a:solidFill>
                <a:schemeClr val="dk1"/>
              </a:solidFill>
              <a:latin typeface="Barlow"/>
              <a:ea typeface="Barlow"/>
              <a:cs typeface="Barlow"/>
              <a:sym typeface="Barlow"/>
            </a:endParaRPr>
          </a:p>
        </p:txBody>
      </p:sp>
      <p:sp>
        <p:nvSpPr>
          <p:cNvPr id="502" name="Google Shape;502;p67"/>
          <p:cNvSpPr txBox="1"/>
          <p:nvPr/>
        </p:nvSpPr>
        <p:spPr>
          <a:xfrm>
            <a:off x="3863752" y="4941168"/>
            <a:ext cx="784887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Plafonds:</a:t>
            </a:r>
            <a:r>
              <a:rPr lang="fr-FR" sz="2400" b="0" i="0" u="none" strike="noStrike" cap="small">
                <a:solidFill>
                  <a:schemeClr val="dk1"/>
                </a:solidFill>
                <a:latin typeface="Barlow"/>
                <a:ea typeface="Barlow"/>
                <a:cs typeface="Barlow"/>
                <a:sym typeface="Barlow"/>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Barlow"/>
                <a:ea typeface="Barlow"/>
                <a:cs typeface="Barlow"/>
                <a:sym typeface="Barlow"/>
              </a:rPr>
              <a:t>200 000 € d’aide après instruction de la demande d’aide</a:t>
            </a:r>
            <a:endParaRPr sz="2000" b="0" i="0" u="none" strike="noStrike" cap="none">
              <a:solidFill>
                <a:schemeClr val="dk1"/>
              </a:solidFill>
              <a:latin typeface="Barlow"/>
              <a:ea typeface="Barlow"/>
              <a:cs typeface="Barlow"/>
              <a:sym typeface="Barlow"/>
            </a:endParaRPr>
          </a:p>
        </p:txBody>
      </p:sp>
      <p:sp>
        <p:nvSpPr>
          <p:cNvPr id="503" name="Google Shape;503;p67"/>
          <p:cNvSpPr/>
          <p:nvPr/>
        </p:nvSpPr>
        <p:spPr>
          <a:xfrm>
            <a:off x="219683" y="1916755"/>
            <a:ext cx="2927287" cy="2088309"/>
          </a:xfrm>
          <a:prstGeom prst="roundRect">
            <a:avLst>
              <a:gd name="adj" fmla="val 16667"/>
            </a:avLst>
          </a:prstGeom>
          <a:solidFill>
            <a:schemeClr val="lt1"/>
          </a:solidFill>
          <a:ln w="139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arlow"/>
              <a:ea typeface="Barlow"/>
              <a:cs typeface="Barlow"/>
              <a:sym typeface="Barlow"/>
            </a:endParaRPr>
          </a:p>
        </p:txBody>
      </p:sp>
      <p:sp>
        <p:nvSpPr>
          <p:cNvPr id="504" name="Google Shape;504;p67"/>
          <p:cNvSpPr/>
          <p:nvPr/>
        </p:nvSpPr>
        <p:spPr>
          <a:xfrm>
            <a:off x="191344" y="2525995"/>
            <a:ext cx="295562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Modalités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diverses</a:t>
            </a:r>
            <a:endParaRPr sz="1400" b="0" i="0" u="none" strike="noStrike" cap="none">
              <a:solidFill>
                <a:srgbClr val="000000"/>
              </a:solidFill>
              <a:latin typeface="Arial"/>
              <a:ea typeface="Arial"/>
              <a:cs typeface="Arial"/>
              <a:sym typeface="Arial"/>
            </a:endParaRPr>
          </a:p>
        </p:txBody>
      </p:sp>
      <p:sp>
        <p:nvSpPr>
          <p:cNvPr id="505" name="Google Shape;505;p67"/>
          <p:cNvSpPr txBox="1"/>
          <p:nvPr/>
        </p:nvSpPr>
        <p:spPr>
          <a:xfrm>
            <a:off x="3863752" y="3359894"/>
            <a:ext cx="785456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small">
                <a:solidFill>
                  <a:schemeClr val="dk1"/>
                </a:solidFill>
                <a:latin typeface="Barlow"/>
                <a:ea typeface="Barlow"/>
                <a:cs typeface="Barlow"/>
                <a:sym typeface="Barlow"/>
              </a:rPr>
              <a:t>Planchers :</a:t>
            </a:r>
            <a:r>
              <a:rPr lang="fr-FR" sz="2400" b="0" i="0" u="none" strike="noStrike" cap="small">
                <a:solidFill>
                  <a:schemeClr val="dk1"/>
                </a:solidFill>
                <a:latin typeface="Barlow"/>
                <a:ea typeface="Barlow"/>
                <a:cs typeface="Barlow"/>
                <a:sym typeface="Barlow"/>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Barlow"/>
                <a:ea typeface="Barlow"/>
                <a:cs typeface="Barlow"/>
                <a:sym typeface="Barlow"/>
              </a:rPr>
              <a:t>8 000 € de dépenses éligibles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Barlow"/>
                <a:ea typeface="Barlow"/>
                <a:cs typeface="Barlow"/>
                <a:sym typeface="Barlow"/>
              </a:rPr>
              <a:t>5 000 € d’aide FEADER après instruction de la demande d’aide</a:t>
            </a:r>
            <a:endParaRPr sz="1400" b="0" i="0" u="none" strike="noStrike" cap="none">
              <a:solidFill>
                <a:srgbClr val="000000"/>
              </a:solidFill>
              <a:latin typeface="Arial"/>
              <a:ea typeface="Arial"/>
              <a:cs typeface="Arial"/>
              <a:sym typeface="Arial"/>
            </a:endParaRPr>
          </a:p>
        </p:txBody>
      </p:sp>
      <p:sp>
        <p:nvSpPr>
          <p:cNvPr id="506" name="Google Shape;506;p67"/>
          <p:cNvSpPr txBox="1"/>
          <p:nvPr/>
        </p:nvSpPr>
        <p:spPr>
          <a:xfrm>
            <a:off x="780288" y="347562"/>
            <a:ext cx="10722864" cy="132556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5366"/>
              </a:buClr>
              <a:buSzPct val="100000"/>
              <a:buFont typeface="Calibri"/>
              <a:buNone/>
            </a:pPr>
            <a:r>
              <a:rPr lang="fr-FR" sz="4800" b="1" i="0" u="none" strike="noStrike" cap="none" dirty="0">
                <a:solidFill>
                  <a:srgbClr val="005366"/>
                </a:solidFill>
                <a:latin typeface="Barlow"/>
                <a:ea typeface="Barlow"/>
                <a:cs typeface="Barlow"/>
                <a:sym typeface="Barlow"/>
              </a:rPr>
              <a:t>La Stratégie du GALIEC</a:t>
            </a:r>
            <a:r>
              <a:rPr lang="fr-FR" sz="4800" b="1" i="0" u="none" strike="noStrike" cap="none" dirty="0">
                <a:solidFill>
                  <a:srgbClr val="FF0000"/>
                </a:solidFill>
                <a:latin typeface="Barlow"/>
                <a:ea typeface="Barlow"/>
                <a:cs typeface="Barlow"/>
                <a:sym typeface="Barlow"/>
              </a:rPr>
              <a:t/>
            </a:r>
            <a:br>
              <a:rPr lang="fr-FR" sz="4800" b="1" i="0" u="none" strike="noStrike" cap="none" dirty="0">
                <a:solidFill>
                  <a:srgbClr val="FF0000"/>
                </a:solidFill>
                <a:latin typeface="Barlow"/>
                <a:ea typeface="Barlow"/>
                <a:cs typeface="Barlow"/>
                <a:sym typeface="Barlow"/>
              </a:rPr>
            </a:br>
            <a:r>
              <a:rPr lang="fr-FR" sz="3100" b="1" i="1" u="none" strike="noStrike" cap="none" dirty="0">
                <a:solidFill>
                  <a:srgbClr val="1F3864"/>
                </a:solidFill>
                <a:latin typeface="Barlow"/>
                <a:ea typeface="Barlow"/>
                <a:cs typeface="Barlow"/>
                <a:sym typeface="Barlow"/>
              </a:rPr>
              <a:t>FA N°6 – Alimentation durable, agriculture locale et circuits courts</a:t>
            </a:r>
            <a:endParaRPr sz="4000" b="1" i="1" u="none" strike="noStrike" cap="none" dirty="0">
              <a:solidFill>
                <a:srgbClr val="1F3864"/>
              </a:solidFill>
              <a:latin typeface="Barlow"/>
              <a:ea typeface="Barlow"/>
              <a:cs typeface="Barlow"/>
              <a:sym typeface="Barlow"/>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p:cNvSpPr txBox="1">
            <a:spLocks noGrp="1"/>
          </p:cNvSpPr>
          <p:nvPr>
            <p:ph type="title"/>
            <p:custDataLst>
              <p:tags r:id="rId2"/>
            </p:custDataLst>
          </p:nvPr>
        </p:nvSpPr>
        <p:spPr>
          <a:xfrm>
            <a:off x="983432" y="90872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800"/>
              <a:buFont typeface="Barlow"/>
              <a:buNone/>
            </a:pPr>
            <a:r>
              <a:rPr lang="fr-FR" sz="4300" b="1" dirty="0">
                <a:solidFill>
                  <a:srgbClr val="005366"/>
                </a:solidFill>
                <a:latin typeface="Barlow"/>
                <a:ea typeface="Barlow"/>
                <a:cs typeface="Barlow"/>
                <a:sym typeface="Barlow"/>
              </a:rPr>
              <a:t>Points clés du règlement intérieur du GAL</a:t>
            </a:r>
            <a:endParaRPr sz="4300" b="1" dirty="0">
              <a:solidFill>
                <a:srgbClr val="005366"/>
              </a:solidFill>
              <a:latin typeface="Barlow"/>
              <a:ea typeface="Barlow"/>
              <a:cs typeface="Barlow"/>
            </a:endParaRPr>
          </a:p>
        </p:txBody>
      </p:sp>
      <p:sp>
        <p:nvSpPr>
          <p:cNvPr id="3" name="Google Shape;349;p23">
            <a:extLst>
              <a:ext uri="{FF2B5EF4-FFF2-40B4-BE49-F238E27FC236}">
                <a16:creationId xmlns:a16="http://schemas.microsoft.com/office/drawing/2014/main" id="{A54E2CDB-0129-27F3-D7E3-DCAE9ABBE50D}"/>
              </a:ext>
            </a:extLst>
          </p:cNvPr>
          <p:cNvSpPr txBox="1">
            <a:spLocks noGrp="1"/>
          </p:cNvSpPr>
          <p:nvPr>
            <p:ph type="body" idx="1"/>
          </p:nvPr>
        </p:nvSpPr>
        <p:spPr>
          <a:xfrm>
            <a:off x="838200" y="2564903"/>
            <a:ext cx="10515600" cy="3612059"/>
          </a:xfrm>
          <a:prstGeom prst="rect">
            <a:avLst/>
          </a:prstGeom>
          <a:noFill/>
          <a:ln>
            <a:noFill/>
          </a:ln>
        </p:spPr>
        <p:txBody>
          <a:bodyPr spcFirstLastPara="1" wrap="square" lIns="91425" tIns="45700" rIns="91425" bIns="45700" anchor="t" anchorCtr="0">
            <a:normAutofit/>
          </a:bodyPr>
          <a:lstStyle/>
          <a:p>
            <a:pPr marL="252000" indent="0" algn="ctr">
              <a:lnSpc>
                <a:spcPct val="100000"/>
              </a:lnSpc>
              <a:spcBef>
                <a:spcPts val="0"/>
              </a:spcBef>
              <a:buClr>
                <a:srgbClr val="000000"/>
              </a:buClr>
              <a:buSzPct val="100000"/>
              <a:buNone/>
            </a:pPr>
            <a:r>
              <a:rPr lang="fr-FR" dirty="0">
                <a:solidFill>
                  <a:srgbClr val="000000"/>
                </a:solidFill>
                <a:latin typeface="Barlow"/>
                <a:ea typeface="Barlow"/>
                <a:cs typeface="Barlow"/>
                <a:sym typeface="Barlow"/>
              </a:rPr>
              <a:t>Vote lors de la prochaine réunion du GAL du règlement intérieur</a:t>
            </a:r>
          </a:p>
          <a:p>
            <a:pPr marL="252000" lvl="0" indent="0" algn="ctr" rtl="0">
              <a:lnSpc>
                <a:spcPct val="100000"/>
              </a:lnSpc>
              <a:spcBef>
                <a:spcPts val="0"/>
              </a:spcBef>
              <a:spcAft>
                <a:spcPts val="0"/>
              </a:spcAft>
              <a:buClr>
                <a:srgbClr val="000000"/>
              </a:buClr>
              <a:buSzPct val="100000"/>
              <a:buNone/>
            </a:pPr>
            <a:endParaRPr lang="fr-FR" dirty="0">
              <a:solidFill>
                <a:srgbClr val="000000"/>
              </a:solidFill>
              <a:latin typeface="Barlow"/>
              <a:ea typeface="Barlow"/>
              <a:cs typeface="Barlow"/>
              <a:sym typeface="Barlow"/>
            </a:endParaRPr>
          </a:p>
          <a:p>
            <a:pPr marL="252000" lvl="0" indent="0" algn="ctr" rtl="0">
              <a:lnSpc>
                <a:spcPct val="100000"/>
              </a:lnSpc>
              <a:spcBef>
                <a:spcPts val="0"/>
              </a:spcBef>
              <a:spcAft>
                <a:spcPts val="0"/>
              </a:spcAft>
              <a:buClr>
                <a:srgbClr val="000000"/>
              </a:buClr>
              <a:buSzPct val="100000"/>
              <a:buNone/>
            </a:pPr>
            <a:r>
              <a:rPr lang="fr-FR" dirty="0">
                <a:solidFill>
                  <a:srgbClr val="000000"/>
                </a:solidFill>
                <a:latin typeface="Barlow"/>
                <a:ea typeface="Barlow"/>
                <a:cs typeface="Barlow"/>
                <a:sym typeface="Barlow"/>
              </a:rPr>
              <a:t>En </a:t>
            </a:r>
            <a:r>
              <a:rPr lang="fr-FR" dirty="0">
                <a:solidFill>
                  <a:srgbClr val="000000"/>
                </a:solidFill>
                <a:highlight>
                  <a:srgbClr val="C0C0C0"/>
                </a:highlight>
                <a:latin typeface="Barlow"/>
                <a:ea typeface="Barlow"/>
                <a:cs typeface="Barlow"/>
                <a:sym typeface="Barlow"/>
              </a:rPr>
              <a:t>gris</a:t>
            </a:r>
            <a:r>
              <a:rPr lang="fr-FR" dirty="0">
                <a:solidFill>
                  <a:srgbClr val="000000"/>
                </a:solidFill>
                <a:latin typeface="Barlow"/>
                <a:ea typeface="Barlow"/>
                <a:cs typeface="Barlow"/>
                <a:sym typeface="Barlow"/>
              </a:rPr>
              <a:t>: exigence (pas de marge de manœuvre)</a:t>
            </a:r>
          </a:p>
          <a:p>
            <a:pPr marL="252000" lvl="0" indent="0" algn="ctr" rtl="0">
              <a:lnSpc>
                <a:spcPct val="100000"/>
              </a:lnSpc>
              <a:spcBef>
                <a:spcPts val="0"/>
              </a:spcBef>
              <a:spcAft>
                <a:spcPts val="0"/>
              </a:spcAft>
              <a:buClr>
                <a:srgbClr val="000000"/>
              </a:buClr>
              <a:buSzPct val="100000"/>
              <a:buNone/>
            </a:pPr>
            <a:endParaRPr lang="fr-FR" i="0" u="none" strike="noStrike" dirty="0">
              <a:solidFill>
                <a:srgbClr val="000000"/>
              </a:solidFill>
              <a:latin typeface="Barlow"/>
              <a:ea typeface="Barlow"/>
              <a:cs typeface="Barlow"/>
              <a:sym typeface="Barlow"/>
            </a:endParaRPr>
          </a:p>
          <a:p>
            <a:pPr marL="252000" lvl="0" indent="0" algn="ctr" rtl="0">
              <a:lnSpc>
                <a:spcPct val="100000"/>
              </a:lnSpc>
              <a:spcBef>
                <a:spcPts val="0"/>
              </a:spcBef>
              <a:spcAft>
                <a:spcPts val="0"/>
              </a:spcAft>
              <a:buClr>
                <a:srgbClr val="000000"/>
              </a:buClr>
              <a:buSzPct val="100000"/>
              <a:buNone/>
            </a:pPr>
            <a:r>
              <a:rPr lang="fr-FR" dirty="0">
                <a:solidFill>
                  <a:srgbClr val="000000"/>
                </a:solidFill>
                <a:latin typeface="Barlow"/>
                <a:ea typeface="Barlow"/>
                <a:cs typeface="Barlow"/>
                <a:sym typeface="Barlow"/>
              </a:rPr>
              <a:t>Marge de manœuvre possible</a:t>
            </a:r>
            <a:endParaRPr lang="fr-FR" i="0" u="none" strike="noStrike" dirty="0">
              <a:solidFill>
                <a:srgbClr val="000000"/>
              </a:solidFill>
              <a:latin typeface="Barlow"/>
              <a:ea typeface="Barlow"/>
              <a:cs typeface="Barlow"/>
              <a:sym typeface="Barlow"/>
            </a:endParaRPr>
          </a:p>
          <a:p>
            <a:pPr marL="252000" lvl="0" indent="0" algn="ctr" rtl="0">
              <a:lnSpc>
                <a:spcPct val="100000"/>
              </a:lnSpc>
              <a:spcBef>
                <a:spcPts val="0"/>
              </a:spcBef>
              <a:spcAft>
                <a:spcPts val="0"/>
              </a:spcAft>
              <a:buClr>
                <a:srgbClr val="000000"/>
              </a:buClr>
              <a:buSzPct val="100000"/>
              <a:buNone/>
            </a:pPr>
            <a:endParaRPr i="0" u="none" strike="noStrike" dirty="0">
              <a:solidFill>
                <a:srgbClr val="000000"/>
              </a:solidFill>
              <a:latin typeface="Barlow"/>
              <a:ea typeface="Barlow"/>
              <a:cs typeface="Barlow"/>
              <a:sym typeface="Barlow"/>
            </a:endParaRPr>
          </a:p>
        </p:txBody>
      </p:sp>
      <p:pic>
        <p:nvPicPr>
          <p:cNvPr id="4" name="Picture 4" descr="Vote — Wikipédia">
            <a:extLst>
              <a:ext uri="{FF2B5EF4-FFF2-40B4-BE49-F238E27FC236}">
                <a16:creationId xmlns:a16="http://schemas.microsoft.com/office/drawing/2014/main" id="{735204D7-8B65-7CC6-4C8F-BA9698D59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640" y="4149080"/>
            <a:ext cx="866180" cy="8661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66140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4800" b="1">
                <a:solidFill>
                  <a:srgbClr val="005366"/>
                </a:solidFill>
                <a:latin typeface="Barlow"/>
                <a:ea typeface="Barlow"/>
                <a:cs typeface="Barlow"/>
                <a:sym typeface="Barlow"/>
              </a:rPr>
              <a:t>Rôle et fonctionnement du GALIEC</a:t>
            </a:r>
            <a:endParaRPr/>
          </a:p>
        </p:txBody>
      </p:sp>
      <p:sp>
        <p:nvSpPr>
          <p:cNvPr id="349" name="Google Shape;34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52000" lvl="0" indent="0" algn="ctr" rtl="0">
              <a:lnSpc>
                <a:spcPct val="100000"/>
              </a:lnSpc>
              <a:spcBef>
                <a:spcPts val="0"/>
              </a:spcBef>
              <a:spcAft>
                <a:spcPts val="0"/>
              </a:spcAft>
              <a:buClr>
                <a:srgbClr val="000000"/>
              </a:buClr>
              <a:buSzPct val="100000"/>
              <a:buNone/>
            </a:pPr>
            <a:r>
              <a:rPr lang="fr-FR" dirty="0">
                <a:solidFill>
                  <a:srgbClr val="000000"/>
                </a:solidFill>
                <a:highlight>
                  <a:srgbClr val="C0C0C0"/>
                </a:highlight>
                <a:latin typeface="Barlow"/>
                <a:ea typeface="Barlow"/>
                <a:cs typeface="Barlow"/>
                <a:sym typeface="Barlow"/>
              </a:rPr>
              <a:t>S</a:t>
            </a:r>
            <a:r>
              <a:rPr lang="fr-FR" i="0" u="none" strike="noStrike" dirty="0">
                <a:solidFill>
                  <a:srgbClr val="000000"/>
                </a:solidFill>
                <a:highlight>
                  <a:srgbClr val="C0C0C0"/>
                </a:highlight>
                <a:latin typeface="Barlow"/>
                <a:ea typeface="Barlow"/>
                <a:cs typeface="Barlow"/>
                <a:sym typeface="Barlow"/>
              </a:rPr>
              <a:t>tatuer sur une méthode de sélection</a:t>
            </a:r>
            <a:endParaRPr dirty="0">
              <a:highlight>
                <a:srgbClr val="C0C0C0"/>
              </a:highlight>
            </a:endParaRPr>
          </a:p>
          <a:p>
            <a:pPr marL="252000" lvl="0" indent="0" algn="ctr" rtl="0">
              <a:lnSpc>
                <a:spcPct val="100000"/>
              </a:lnSpc>
              <a:spcBef>
                <a:spcPts val="2400"/>
              </a:spcBef>
              <a:spcAft>
                <a:spcPts val="0"/>
              </a:spcAft>
              <a:buClr>
                <a:srgbClr val="000000"/>
              </a:buClr>
              <a:buSzPct val="100000"/>
              <a:buNone/>
            </a:pPr>
            <a:r>
              <a:rPr lang="fr-FR" i="0" u="none" strike="noStrike" dirty="0">
                <a:solidFill>
                  <a:srgbClr val="000000"/>
                </a:solidFill>
                <a:highlight>
                  <a:srgbClr val="C0C0C0"/>
                </a:highlight>
                <a:latin typeface="Barlow"/>
                <a:ea typeface="Barlow"/>
                <a:cs typeface="Barlow"/>
                <a:sym typeface="Barlow"/>
              </a:rPr>
              <a:t>Sélectionner les projets selon la méthode de sélection et la stratégie de développement local</a:t>
            </a:r>
            <a:endParaRPr dirty="0">
              <a:highlight>
                <a:srgbClr val="C0C0C0"/>
              </a:highlight>
            </a:endParaRPr>
          </a:p>
          <a:p>
            <a:pPr marL="252000" lvl="0" indent="0" algn="ctr" rtl="0">
              <a:lnSpc>
                <a:spcPct val="100000"/>
              </a:lnSpc>
              <a:spcBef>
                <a:spcPts val="2400"/>
              </a:spcBef>
              <a:spcAft>
                <a:spcPts val="0"/>
              </a:spcAft>
              <a:buClr>
                <a:srgbClr val="000000"/>
              </a:buClr>
              <a:buSzPct val="100000"/>
              <a:buNone/>
            </a:pPr>
            <a:r>
              <a:rPr lang="fr-FR" i="0" u="none" strike="noStrike" dirty="0">
                <a:solidFill>
                  <a:srgbClr val="000000"/>
                </a:solidFill>
                <a:highlight>
                  <a:srgbClr val="C0C0C0"/>
                </a:highlight>
                <a:latin typeface="Barlow"/>
                <a:ea typeface="Barlow"/>
                <a:cs typeface="Barlow"/>
                <a:sym typeface="Barlow"/>
              </a:rPr>
              <a:t>Établir les propositions de modifications du plan financier et du plan d’action</a:t>
            </a:r>
            <a:endParaRPr dirty="0">
              <a:highlight>
                <a:srgbClr val="C0C0C0"/>
              </a:highlight>
            </a:endParaRPr>
          </a:p>
          <a:p>
            <a:pPr marL="252000" lvl="0" indent="0" algn="ctr" rtl="0">
              <a:lnSpc>
                <a:spcPct val="100000"/>
              </a:lnSpc>
              <a:spcBef>
                <a:spcPts val="2400"/>
              </a:spcBef>
              <a:spcAft>
                <a:spcPts val="0"/>
              </a:spcAft>
              <a:buClr>
                <a:srgbClr val="000000"/>
              </a:buClr>
              <a:buSzPct val="100000"/>
              <a:buNone/>
            </a:pPr>
            <a:r>
              <a:rPr lang="fr-FR" i="0" u="none" strike="noStrike" dirty="0">
                <a:solidFill>
                  <a:srgbClr val="000000"/>
                </a:solidFill>
                <a:latin typeface="Barlow"/>
                <a:ea typeface="Barlow"/>
                <a:cs typeface="Barlow"/>
                <a:sym typeface="Barlow"/>
              </a:rPr>
              <a:t>Le cas échéant, se voir présenter les avis techniques recueillis + possibilité de participer également aux travaux techniques</a:t>
            </a:r>
            <a:endParaRPr dirty="0"/>
          </a:p>
          <a:p>
            <a:pPr marL="252000" lvl="0" indent="0" algn="ctr" rtl="0">
              <a:lnSpc>
                <a:spcPct val="100000"/>
              </a:lnSpc>
              <a:spcBef>
                <a:spcPts val="2400"/>
              </a:spcBef>
              <a:spcAft>
                <a:spcPts val="0"/>
              </a:spcAft>
              <a:buClr>
                <a:srgbClr val="000000"/>
              </a:buClr>
              <a:buSzPct val="100000"/>
              <a:buNone/>
            </a:pPr>
            <a:r>
              <a:rPr lang="fr-FR" dirty="0">
                <a:solidFill>
                  <a:srgbClr val="000000"/>
                </a:solidFill>
                <a:latin typeface="Barlow"/>
                <a:ea typeface="Barlow"/>
                <a:cs typeface="Barlow"/>
                <a:sym typeface="Barlow"/>
              </a:rPr>
              <a:t>Réunion en présentiel une fois par semestre maximum sur des sites de projets à visiter</a:t>
            </a:r>
            <a:endParaRPr i="0" u="none" strike="noStrike" dirty="0">
              <a:solidFill>
                <a:srgbClr val="000000"/>
              </a:solidFill>
              <a:latin typeface="Barlow"/>
              <a:ea typeface="Barlow"/>
              <a:cs typeface="Barlow"/>
              <a:sym typeface="Barlow"/>
            </a:endParaRPr>
          </a:p>
        </p:txBody>
      </p:sp>
    </p:spTree>
    <p:custDataLst>
      <p:tags r:id="rId1"/>
    </p:custDataLst>
    <p:extLst>
      <p:ext uri="{BB962C8B-B14F-4D97-AF65-F5344CB8AC3E}">
        <p14:creationId xmlns:p14="http://schemas.microsoft.com/office/powerpoint/2010/main" val="297843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800"/>
              <a:buFont typeface="Barlow"/>
              <a:buNone/>
            </a:pPr>
            <a:r>
              <a:rPr lang="fr-FR" sz="4300" b="1" dirty="0">
                <a:solidFill>
                  <a:srgbClr val="005366"/>
                </a:solidFill>
                <a:latin typeface="Barlow"/>
                <a:ea typeface="Barlow"/>
                <a:cs typeface="Barlow"/>
                <a:sym typeface="Barlow"/>
              </a:rPr>
              <a:t>Composition du GAL</a:t>
            </a:r>
            <a:endParaRPr sz="4300" b="1" dirty="0">
              <a:solidFill>
                <a:srgbClr val="005366"/>
              </a:solidFill>
              <a:latin typeface="Barlow"/>
              <a:ea typeface="Barlow"/>
              <a:cs typeface="Barlow"/>
            </a:endParaRPr>
          </a:p>
        </p:txBody>
      </p:sp>
      <p:sp>
        <p:nvSpPr>
          <p:cNvPr id="414" name="Google Shape;414;p30"/>
          <p:cNvSpPr txBox="1">
            <a:spLocks noGrp="1"/>
          </p:cNvSpPr>
          <p:nvPr>
            <p:ph type="body" idx="1"/>
          </p:nvPr>
        </p:nvSpPr>
        <p:spPr>
          <a:xfrm>
            <a:off x="838200" y="1825624"/>
            <a:ext cx="10515600" cy="4843735"/>
          </a:xfrm>
          <a:prstGeom prst="rect">
            <a:avLst/>
          </a:prstGeom>
          <a:noFill/>
          <a:ln>
            <a:noFill/>
          </a:ln>
        </p:spPr>
        <p:txBody>
          <a:bodyPr spcFirstLastPara="1" wrap="square" lIns="91425" tIns="45700" rIns="91425" bIns="45700" anchor="t" anchorCtr="0">
            <a:normAutofit fontScale="92500"/>
          </a:bodyPr>
          <a:lstStyle/>
          <a:p>
            <a:pPr marL="0" indent="0" algn="ctr">
              <a:spcBef>
                <a:spcPts val="3000"/>
              </a:spcBef>
              <a:buClr>
                <a:srgbClr val="000000"/>
              </a:buClr>
              <a:buSzPct val="100000"/>
              <a:buNone/>
            </a:pPr>
            <a:r>
              <a:rPr lang="fr-FR" dirty="0">
                <a:solidFill>
                  <a:srgbClr val="000000"/>
                </a:solidFill>
                <a:latin typeface="Barlow"/>
                <a:sym typeface="Barlow"/>
              </a:rPr>
              <a:t>Liste nominative des membres du GAL</a:t>
            </a:r>
          </a:p>
          <a:p>
            <a:pPr marL="0" indent="0" algn="ctr">
              <a:spcBef>
                <a:spcPts val="3000"/>
              </a:spcBef>
              <a:buClr>
                <a:srgbClr val="000000"/>
              </a:buClr>
              <a:buSzPct val="100000"/>
              <a:buNone/>
            </a:pPr>
            <a:r>
              <a:rPr lang="fr-FR" dirty="0">
                <a:solidFill>
                  <a:srgbClr val="000000"/>
                </a:solidFill>
                <a:highlight>
                  <a:srgbClr val="C0C0C0"/>
                </a:highlight>
                <a:latin typeface="Barlow"/>
                <a:sym typeface="Barlow"/>
              </a:rPr>
              <a:t>Présidence du GAL </a:t>
            </a:r>
            <a:r>
              <a:rPr lang="fr-FR" dirty="0">
                <a:solidFill>
                  <a:srgbClr val="000000"/>
                </a:solidFill>
                <a:highlight>
                  <a:srgbClr val="C0C0C0"/>
                </a:highlight>
                <a:latin typeface="Barlow"/>
                <a:sym typeface="Wingdings" panose="05000000000000000000" pitchFamily="2" charset="2"/>
              </a:rPr>
              <a:t> Président ou vice-Président Pôle Marennes Oléron</a:t>
            </a:r>
            <a:endParaRPr lang="fr-FR" dirty="0">
              <a:solidFill>
                <a:srgbClr val="000000"/>
              </a:solidFill>
              <a:highlight>
                <a:srgbClr val="C0C0C0"/>
              </a:highlight>
              <a:latin typeface="Barlow"/>
              <a:sym typeface="Barlow"/>
            </a:endParaRPr>
          </a:p>
          <a:p>
            <a:pPr marL="0" indent="0" algn="ctr">
              <a:spcBef>
                <a:spcPts val="3000"/>
              </a:spcBef>
              <a:buClr>
                <a:srgbClr val="000000"/>
              </a:buClr>
              <a:buSzPct val="100000"/>
              <a:buNone/>
            </a:pPr>
            <a:r>
              <a:rPr lang="fr-FR" dirty="0">
                <a:solidFill>
                  <a:srgbClr val="000000"/>
                </a:solidFill>
                <a:highlight>
                  <a:srgbClr val="C0C0C0"/>
                </a:highlight>
                <a:latin typeface="Barlow"/>
              </a:rPr>
              <a:t>Présidence des séances du GAL </a:t>
            </a:r>
            <a:r>
              <a:rPr lang="fr-FR" dirty="0">
                <a:solidFill>
                  <a:srgbClr val="000000"/>
                </a:solidFill>
                <a:latin typeface="Barlow"/>
                <a:sym typeface="Wingdings" panose="05000000000000000000" pitchFamily="2" charset="2"/>
              </a:rPr>
              <a:t></a:t>
            </a:r>
            <a:r>
              <a:rPr lang="fr-FR" dirty="0">
                <a:solidFill>
                  <a:srgbClr val="000000"/>
                </a:solidFill>
                <a:highlight>
                  <a:srgbClr val="C0C0C0"/>
                </a:highlight>
                <a:latin typeface="Barlow"/>
              </a:rPr>
              <a:t> Les membres du GAL désignent le Président des séances du GAL</a:t>
            </a:r>
            <a:r>
              <a:rPr lang="fr-FR" dirty="0">
                <a:solidFill>
                  <a:srgbClr val="000000"/>
                </a:solidFill>
                <a:latin typeface="Barlow"/>
              </a:rPr>
              <a:t> ainsi que deux Vice-Présidents des séances (un membre privé et un membre public). En cas d’égalité, le plus jeune des candidats est élu.</a:t>
            </a:r>
          </a:p>
          <a:p>
            <a:pPr marL="0" lvl="0" indent="0" algn="ctr" rtl="0">
              <a:lnSpc>
                <a:spcPct val="90000"/>
              </a:lnSpc>
              <a:spcBef>
                <a:spcPts val="3000"/>
              </a:spcBef>
              <a:spcAft>
                <a:spcPts val="0"/>
              </a:spcAft>
              <a:buClr>
                <a:srgbClr val="000000"/>
              </a:buClr>
              <a:buSzPct val="100000"/>
              <a:buNone/>
            </a:pPr>
            <a:r>
              <a:rPr lang="fr-FR" dirty="0">
                <a:solidFill>
                  <a:srgbClr val="000000"/>
                </a:solidFill>
                <a:latin typeface="Barlow"/>
              </a:rPr>
              <a:t>Radiation du binôme de membres votants pour une absence non justifiée lors de trois séances de votes consécutives en réunion présentielle. </a:t>
            </a:r>
            <a:endParaRPr sz="2400" dirty="0"/>
          </a:p>
        </p:txBody>
      </p:sp>
      <p:pic>
        <p:nvPicPr>
          <p:cNvPr id="1028" name="Picture 4" descr="Vote — Wikipédia">
            <a:extLst>
              <a:ext uri="{FF2B5EF4-FFF2-40B4-BE49-F238E27FC236}">
                <a16:creationId xmlns:a16="http://schemas.microsoft.com/office/drawing/2014/main" id="{9BB6EB13-A914-D3B1-8A8D-76070577C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7568" y="1825624"/>
            <a:ext cx="866180" cy="8661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Vote — Wikipédia">
            <a:extLst>
              <a:ext uri="{FF2B5EF4-FFF2-40B4-BE49-F238E27FC236}">
                <a16:creationId xmlns:a16="http://schemas.microsoft.com/office/drawing/2014/main" id="{E20B5020-5953-DAFA-7447-514E10542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36" y="3933056"/>
            <a:ext cx="866180" cy="8661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ote — Wikipédia">
            <a:extLst>
              <a:ext uri="{FF2B5EF4-FFF2-40B4-BE49-F238E27FC236}">
                <a16:creationId xmlns:a16="http://schemas.microsoft.com/office/drawing/2014/main" id="{66E3FE78-7721-2E4B-D8F3-B0E5923792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26" y="5517232"/>
            <a:ext cx="866180" cy="8661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5952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800"/>
              <a:buFont typeface="Barlow"/>
              <a:buNone/>
            </a:pPr>
            <a:r>
              <a:rPr lang="fr-FR" sz="4300" b="1" dirty="0">
                <a:solidFill>
                  <a:srgbClr val="005366"/>
                </a:solidFill>
                <a:latin typeface="Barlow"/>
                <a:ea typeface="Barlow"/>
                <a:cs typeface="Barlow"/>
                <a:sym typeface="Barlow"/>
              </a:rPr>
              <a:t>Participation minimum</a:t>
            </a:r>
            <a:endParaRPr sz="4300" b="1" dirty="0">
              <a:solidFill>
                <a:srgbClr val="005366"/>
              </a:solidFill>
              <a:latin typeface="Barlow"/>
              <a:ea typeface="Barlow"/>
              <a:cs typeface="Barlow"/>
            </a:endParaRPr>
          </a:p>
        </p:txBody>
      </p:sp>
      <p:sp>
        <p:nvSpPr>
          <p:cNvPr id="414" name="Google Shape;41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indent="0" algn="ctr">
              <a:lnSpc>
                <a:spcPct val="70000"/>
              </a:lnSpc>
              <a:spcBef>
                <a:spcPts val="3000"/>
              </a:spcBef>
              <a:buClr>
                <a:srgbClr val="000000"/>
              </a:buClr>
              <a:buSzPct val="100000"/>
              <a:buNone/>
            </a:pPr>
            <a:r>
              <a:rPr lang="fr-FR" sz="2700" b="1" dirty="0">
                <a:solidFill>
                  <a:srgbClr val="000000"/>
                </a:solidFill>
                <a:latin typeface="Barlow"/>
              </a:rPr>
              <a:t>Le GAL délibère valablement lorsque les principes suivants sont vérifiés en début de séance : </a:t>
            </a:r>
          </a:p>
          <a:p>
            <a:pPr marL="0" indent="0" algn="ctr" fontAlgn="base">
              <a:lnSpc>
                <a:spcPct val="70000"/>
              </a:lnSpc>
              <a:spcBef>
                <a:spcPts val="3000"/>
              </a:spcBef>
              <a:buClr>
                <a:srgbClr val="000000"/>
              </a:buClr>
              <a:buSzPct val="100000"/>
              <a:buNone/>
            </a:pPr>
            <a:r>
              <a:rPr lang="fr-FR" sz="2700" dirty="0">
                <a:solidFill>
                  <a:srgbClr val="000000"/>
                </a:solidFill>
                <a:latin typeface="Barlow"/>
              </a:rPr>
              <a:t>30% minimum des pouvoirs de vote du GAL sont présents ;</a:t>
            </a:r>
          </a:p>
          <a:p>
            <a:pPr marL="0" indent="0" algn="ctr" fontAlgn="base">
              <a:lnSpc>
                <a:spcPct val="70000"/>
              </a:lnSpc>
              <a:spcBef>
                <a:spcPts val="3000"/>
              </a:spcBef>
              <a:buClr>
                <a:srgbClr val="000000"/>
              </a:buClr>
              <a:buSzPct val="100000"/>
              <a:buNone/>
            </a:pPr>
            <a:r>
              <a:rPr lang="fr-FR" sz="2700" dirty="0">
                <a:solidFill>
                  <a:srgbClr val="000000"/>
                </a:solidFill>
                <a:latin typeface="Barlow"/>
              </a:rPr>
              <a:t>minimum 50 % des membres votants du GAL présents sont des représentants du collège privé. </a:t>
            </a:r>
            <a:endParaRPr dirty="0"/>
          </a:p>
        </p:txBody>
      </p:sp>
      <p:pic>
        <p:nvPicPr>
          <p:cNvPr id="2" name="Picture 4" descr="Vote — Wikipédia">
            <a:extLst>
              <a:ext uri="{FF2B5EF4-FFF2-40B4-BE49-F238E27FC236}">
                <a16:creationId xmlns:a16="http://schemas.microsoft.com/office/drawing/2014/main" id="{8AF33890-A15E-0F5D-B5A2-A99B7DD2FA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56" y="3284984"/>
            <a:ext cx="866180" cy="8661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605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800"/>
              <a:buFont typeface="Barlow"/>
              <a:buNone/>
            </a:pPr>
            <a:r>
              <a:rPr lang="fr-FR" sz="4300" b="1" dirty="0">
                <a:solidFill>
                  <a:srgbClr val="005366"/>
                </a:solidFill>
                <a:latin typeface="Barlow"/>
                <a:ea typeface="Barlow"/>
                <a:cs typeface="Barlow"/>
                <a:sym typeface="Barlow"/>
              </a:rPr>
              <a:t>Conflits d’intérêt</a:t>
            </a:r>
            <a:endParaRPr sz="4300" b="1" dirty="0">
              <a:solidFill>
                <a:srgbClr val="005366"/>
              </a:solidFill>
              <a:latin typeface="Barlow"/>
              <a:ea typeface="Barlow"/>
              <a:cs typeface="Barlow"/>
            </a:endParaRPr>
          </a:p>
        </p:txBody>
      </p:sp>
      <p:sp>
        <p:nvSpPr>
          <p:cNvPr id="2" name="Rectangle 1">
            <a:extLst>
              <a:ext uri="{FF2B5EF4-FFF2-40B4-BE49-F238E27FC236}">
                <a16:creationId xmlns:a16="http://schemas.microsoft.com/office/drawing/2014/main" id="{05C7D9C9-CC2D-2FA3-D8FD-EA767C957C42}"/>
              </a:ext>
            </a:extLst>
          </p:cNvPr>
          <p:cNvSpPr/>
          <p:nvPr/>
        </p:nvSpPr>
        <p:spPr>
          <a:xfrm>
            <a:off x="1199456" y="1988840"/>
            <a:ext cx="9793088" cy="7920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ap="rn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414" name="Google Shape;41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0" indent="0" algn="ctr">
              <a:spcBef>
                <a:spcPts val="3000"/>
              </a:spcBef>
              <a:buClr>
                <a:srgbClr val="000000"/>
              </a:buClr>
              <a:buSzPct val="100000"/>
              <a:buNone/>
            </a:pPr>
            <a:r>
              <a:rPr lang="fr-FR" sz="3200" b="1" u="sng" dirty="0">
                <a:solidFill>
                  <a:srgbClr val="000000"/>
                </a:solidFill>
                <a:latin typeface="Barlow"/>
              </a:rPr>
              <a:t>Définition</a:t>
            </a:r>
            <a:r>
              <a:rPr lang="fr-FR" sz="3200" b="1" dirty="0">
                <a:solidFill>
                  <a:srgbClr val="000000"/>
                </a:solidFill>
                <a:latin typeface="Barlow"/>
              </a:rPr>
              <a:t>: intérêt personnel ou professionnel pouvant influencer ou paraître influencer la position à l’égard d’une opération</a:t>
            </a:r>
          </a:p>
          <a:p>
            <a:pPr marL="0" indent="0" algn="ctr">
              <a:spcBef>
                <a:spcPts val="3000"/>
              </a:spcBef>
              <a:buClr>
                <a:srgbClr val="000000"/>
              </a:buClr>
              <a:buSzPct val="100000"/>
              <a:buNone/>
            </a:pPr>
            <a:r>
              <a:rPr lang="fr-FR" sz="3200" dirty="0">
                <a:solidFill>
                  <a:srgbClr val="000000"/>
                </a:solidFill>
                <a:highlight>
                  <a:srgbClr val="C0C0C0"/>
                </a:highlight>
                <a:latin typeface="Barlow"/>
              </a:rPr>
              <a:t>Informer le Président de GAL dès lors qu’un conflit d’intérêt est identifié à l’égard d’une opération présentée</a:t>
            </a:r>
          </a:p>
          <a:p>
            <a:pPr marL="0" indent="0" algn="ctr">
              <a:spcBef>
                <a:spcPts val="3000"/>
              </a:spcBef>
              <a:buClr>
                <a:srgbClr val="000000"/>
              </a:buClr>
              <a:buSzPct val="100000"/>
              <a:buNone/>
            </a:pPr>
            <a:r>
              <a:rPr lang="fr-FR" sz="3200" dirty="0">
                <a:solidFill>
                  <a:srgbClr val="000000"/>
                </a:solidFill>
                <a:highlight>
                  <a:srgbClr val="C0C0C0"/>
                </a:highlight>
                <a:latin typeface="Barlow"/>
              </a:rPr>
              <a:t>Ne pas formuler d’avis, y compris lors d’une consultation écrite, et quitter la salle lors des débats et du vote sur le dossier dans lequel vous pourriez avoir un quelconque intérêt</a:t>
            </a:r>
          </a:p>
          <a:p>
            <a:pPr marL="0" indent="0" algn="ctr">
              <a:spcBef>
                <a:spcPts val="3000"/>
              </a:spcBef>
              <a:buClr>
                <a:srgbClr val="000000"/>
              </a:buClr>
              <a:buSzPct val="100000"/>
              <a:buNone/>
            </a:pPr>
            <a:endParaRPr lang="fr-FR" sz="3200" dirty="0">
              <a:solidFill>
                <a:srgbClr val="000000"/>
              </a:solidFill>
              <a:highlight>
                <a:srgbClr val="C0C0C0"/>
              </a:highlight>
              <a:latin typeface="Barlow"/>
            </a:endParaRPr>
          </a:p>
          <a:p>
            <a:pPr marL="0" indent="0" algn="ctr">
              <a:spcBef>
                <a:spcPts val="3000"/>
              </a:spcBef>
              <a:buClr>
                <a:srgbClr val="000000"/>
              </a:buClr>
              <a:buSzPct val="100000"/>
              <a:buNone/>
            </a:pPr>
            <a:r>
              <a:rPr lang="fr-FR" sz="3200" dirty="0">
                <a:solidFill>
                  <a:srgbClr val="000000"/>
                </a:solidFill>
                <a:latin typeface="Barlow"/>
                <a:sym typeface="Wingdings" panose="05000000000000000000" pitchFamily="2" charset="2"/>
              </a:rPr>
              <a:t> </a:t>
            </a:r>
            <a:r>
              <a:rPr lang="fr-FR" sz="3200" dirty="0">
                <a:solidFill>
                  <a:srgbClr val="000000"/>
                </a:solidFill>
                <a:highlight>
                  <a:srgbClr val="C0C0C0"/>
                </a:highlight>
                <a:latin typeface="Barlow"/>
              </a:rPr>
              <a:t>Un engagement de déclaration de conflit d’intérêt devra être produit par chaque membre</a:t>
            </a:r>
            <a:endParaRPr sz="3200" dirty="0">
              <a:solidFill>
                <a:srgbClr val="000000"/>
              </a:solidFill>
              <a:highlight>
                <a:srgbClr val="C0C0C0"/>
              </a:highlight>
              <a:latin typeface="Barlow"/>
            </a:endParaRPr>
          </a:p>
        </p:txBody>
      </p:sp>
    </p:spTree>
    <p:custDataLst>
      <p:tags r:id="rId1"/>
    </p:custDataLst>
    <p:extLst>
      <p:ext uri="{BB962C8B-B14F-4D97-AF65-F5344CB8AC3E}">
        <p14:creationId xmlns:p14="http://schemas.microsoft.com/office/powerpoint/2010/main" val="3946760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800"/>
              <a:buFont typeface="Barlow"/>
              <a:buNone/>
            </a:pPr>
            <a:r>
              <a:rPr lang="fr-FR" sz="4300" b="1" dirty="0">
                <a:solidFill>
                  <a:srgbClr val="005366"/>
                </a:solidFill>
                <a:latin typeface="Barlow"/>
                <a:ea typeface="Barlow"/>
                <a:cs typeface="Barlow"/>
                <a:sym typeface="Barlow"/>
              </a:rPr>
              <a:t>Sélection des projets</a:t>
            </a:r>
            <a:endParaRPr sz="4300" b="1" dirty="0">
              <a:solidFill>
                <a:srgbClr val="005366"/>
              </a:solidFill>
              <a:latin typeface="Barlow"/>
              <a:ea typeface="Barlow"/>
              <a:cs typeface="Barlow"/>
            </a:endParaRPr>
          </a:p>
        </p:txBody>
      </p:sp>
      <p:sp>
        <p:nvSpPr>
          <p:cNvPr id="414" name="Google Shape;41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3000"/>
              </a:spcBef>
              <a:spcAft>
                <a:spcPts val="0"/>
              </a:spcAft>
              <a:buClr>
                <a:srgbClr val="000000"/>
              </a:buClr>
              <a:buSzPct val="100000"/>
              <a:buNone/>
            </a:pPr>
            <a:r>
              <a:rPr lang="fr-FR" sz="3200" u="sng" dirty="0">
                <a:solidFill>
                  <a:srgbClr val="000000"/>
                </a:solidFill>
                <a:highlight>
                  <a:srgbClr val="C0C0C0"/>
                </a:highlight>
                <a:latin typeface="Barlow"/>
                <a:ea typeface="Barlow"/>
                <a:cs typeface="Barlow"/>
                <a:sym typeface="Barlow"/>
              </a:rPr>
              <a:t>Les projets sont analysés et sélectionnés par le GAL </a:t>
            </a:r>
          </a:p>
          <a:p>
            <a:pPr marL="0" lvl="0" indent="0" algn="ctr" rtl="0">
              <a:lnSpc>
                <a:spcPct val="90000"/>
              </a:lnSpc>
              <a:spcBef>
                <a:spcPts val="3000"/>
              </a:spcBef>
              <a:spcAft>
                <a:spcPts val="0"/>
              </a:spcAft>
              <a:buClr>
                <a:srgbClr val="000000"/>
              </a:buClr>
              <a:buSzPct val="100000"/>
              <a:buNone/>
            </a:pPr>
            <a:endParaRPr lang="fr-FR" sz="3200" dirty="0">
              <a:solidFill>
                <a:srgbClr val="000000"/>
              </a:solidFill>
              <a:latin typeface="Barlow"/>
              <a:sym typeface="Barlow"/>
            </a:endParaRPr>
          </a:p>
          <a:p>
            <a:pPr marL="0" lvl="0" indent="0" algn="ctr" rtl="0">
              <a:lnSpc>
                <a:spcPct val="90000"/>
              </a:lnSpc>
              <a:spcBef>
                <a:spcPts val="3000"/>
              </a:spcBef>
              <a:spcAft>
                <a:spcPts val="0"/>
              </a:spcAft>
              <a:buClr>
                <a:srgbClr val="000000"/>
              </a:buClr>
              <a:buSzPct val="100000"/>
              <a:buNone/>
            </a:pPr>
            <a:r>
              <a:rPr lang="fr-FR" sz="3200" dirty="0">
                <a:solidFill>
                  <a:srgbClr val="000000"/>
                </a:solidFill>
                <a:latin typeface="Barlow"/>
                <a:sym typeface="Barlow"/>
              </a:rPr>
              <a:t>Mise à disposition d’un </a:t>
            </a:r>
            <a:r>
              <a:rPr lang="fr-FR" sz="3200" dirty="0">
                <a:solidFill>
                  <a:srgbClr val="000000"/>
                </a:solidFill>
                <a:latin typeface="Barlow"/>
                <a:ea typeface="Barlow"/>
                <a:cs typeface="Barlow"/>
                <a:sym typeface="Barlow"/>
              </a:rPr>
              <a:t>avis des comités techniques            </a:t>
            </a:r>
            <a:endParaRPr dirty="0"/>
          </a:p>
          <a:p>
            <a:pPr marL="0" lvl="0" indent="0" algn="ctr" rtl="0">
              <a:lnSpc>
                <a:spcPct val="90000"/>
              </a:lnSpc>
              <a:spcBef>
                <a:spcPts val="3000"/>
              </a:spcBef>
              <a:spcAft>
                <a:spcPts val="0"/>
              </a:spcAft>
              <a:buClr>
                <a:srgbClr val="000000"/>
              </a:buClr>
              <a:buSzPct val="100000"/>
              <a:buNone/>
            </a:pPr>
            <a:r>
              <a:rPr lang="fr-FR" sz="3200" dirty="0">
                <a:solidFill>
                  <a:srgbClr val="000000"/>
                </a:solidFill>
                <a:latin typeface="Barlow"/>
                <a:ea typeface="Barlow"/>
                <a:cs typeface="Barlow"/>
                <a:sym typeface="Barlow"/>
              </a:rPr>
              <a:t>Présence possible du porteur de projet</a:t>
            </a:r>
          </a:p>
          <a:p>
            <a:pPr marL="0" lvl="0" indent="0" algn="ctr" rtl="0">
              <a:lnSpc>
                <a:spcPct val="90000"/>
              </a:lnSpc>
              <a:spcBef>
                <a:spcPts val="3000"/>
              </a:spcBef>
              <a:spcAft>
                <a:spcPts val="0"/>
              </a:spcAft>
              <a:buClr>
                <a:srgbClr val="000000"/>
              </a:buClr>
              <a:buSzPct val="100000"/>
              <a:buNone/>
            </a:pPr>
            <a:r>
              <a:rPr lang="fr-FR" sz="3200" u="sng" dirty="0">
                <a:solidFill>
                  <a:srgbClr val="000000"/>
                </a:solidFill>
                <a:latin typeface="Barlow"/>
                <a:ea typeface="Barlow"/>
                <a:cs typeface="Barlow"/>
                <a:sym typeface="Barlow"/>
              </a:rPr>
              <a:t>Le GAL reste toujours souverain</a:t>
            </a:r>
            <a:r>
              <a:rPr lang="fr-FR" sz="3200" dirty="0">
                <a:solidFill>
                  <a:srgbClr val="000000"/>
                </a:solidFill>
                <a:latin typeface="Barlow"/>
                <a:ea typeface="Barlow"/>
                <a:cs typeface="Barlow"/>
                <a:sym typeface="Barlow"/>
              </a:rPr>
              <a:t>: décisions prise à la majorité absolue</a:t>
            </a:r>
          </a:p>
        </p:txBody>
      </p:sp>
      <p:pic>
        <p:nvPicPr>
          <p:cNvPr id="2" name="Picture 4" descr="Vote — Wikipédia">
            <a:extLst>
              <a:ext uri="{FF2B5EF4-FFF2-40B4-BE49-F238E27FC236}">
                <a16:creationId xmlns:a16="http://schemas.microsoft.com/office/drawing/2014/main" id="{2F1B22AC-F176-82CE-E471-8192790051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36" y="2492896"/>
            <a:ext cx="866180" cy="8661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Vote — Wikipédia">
            <a:extLst>
              <a:ext uri="{FF2B5EF4-FFF2-40B4-BE49-F238E27FC236}">
                <a16:creationId xmlns:a16="http://schemas.microsoft.com/office/drawing/2014/main" id="{7082F603-B75C-6154-364E-676AC4BF5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58" y="4509120"/>
            <a:ext cx="866180" cy="8661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BE4C9C41-20CF-0709-E783-F16F135A18B5}"/>
              </a:ext>
            </a:extLst>
          </p:cNvPr>
          <p:cNvPicPr>
            <a:picLocks noChangeAspect="1"/>
          </p:cNvPicPr>
          <p:nvPr/>
        </p:nvPicPr>
        <p:blipFill>
          <a:blip r:embed="rId6"/>
          <a:stretch>
            <a:fillRect/>
          </a:stretch>
        </p:blipFill>
        <p:spPr>
          <a:xfrm>
            <a:off x="119336" y="3359076"/>
            <a:ext cx="12708288" cy="3240360"/>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800"/>
              <a:buFont typeface="Barlow"/>
              <a:buNone/>
            </a:pPr>
            <a:r>
              <a:rPr lang="fr-FR" sz="4300" b="1" dirty="0">
                <a:solidFill>
                  <a:srgbClr val="005366"/>
                </a:solidFill>
                <a:latin typeface="Barlow"/>
                <a:ea typeface="Barlow"/>
                <a:cs typeface="Barlow"/>
                <a:sym typeface="Barlow"/>
              </a:rPr>
              <a:t>Sélection des projets</a:t>
            </a:r>
            <a:endParaRPr sz="4300" b="1" dirty="0">
              <a:solidFill>
                <a:srgbClr val="005366"/>
              </a:solidFill>
              <a:latin typeface="Barlow"/>
              <a:ea typeface="Barlow"/>
              <a:cs typeface="Barlow"/>
            </a:endParaRPr>
          </a:p>
        </p:txBody>
      </p:sp>
      <p:sp>
        <p:nvSpPr>
          <p:cNvPr id="414" name="Google Shape;41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3000"/>
              </a:spcBef>
              <a:spcAft>
                <a:spcPts val="0"/>
              </a:spcAft>
              <a:buClr>
                <a:srgbClr val="000000"/>
              </a:buClr>
              <a:buSzPct val="100000"/>
              <a:buNone/>
            </a:pPr>
            <a:r>
              <a:rPr lang="fr-FR" sz="3200" u="sng" dirty="0">
                <a:solidFill>
                  <a:srgbClr val="000000"/>
                </a:solidFill>
                <a:highlight>
                  <a:srgbClr val="C0C0C0"/>
                </a:highlight>
                <a:latin typeface="Barlow"/>
                <a:ea typeface="Barlow"/>
                <a:cs typeface="Barlow"/>
                <a:sym typeface="Barlow"/>
              </a:rPr>
              <a:t>Les projets sont analysés et sélectionnés par le GAL </a:t>
            </a:r>
          </a:p>
          <a:p>
            <a:pPr marL="0" lvl="0" indent="0" algn="ctr" rtl="0">
              <a:lnSpc>
                <a:spcPct val="90000"/>
              </a:lnSpc>
              <a:spcBef>
                <a:spcPts val="3000"/>
              </a:spcBef>
              <a:spcAft>
                <a:spcPts val="0"/>
              </a:spcAft>
              <a:buClr>
                <a:srgbClr val="000000"/>
              </a:buClr>
              <a:buSzPct val="100000"/>
              <a:buNone/>
            </a:pPr>
            <a:endParaRPr lang="fr-FR" sz="3200" dirty="0">
              <a:solidFill>
                <a:srgbClr val="000000"/>
              </a:solidFill>
              <a:latin typeface="Barlow"/>
              <a:sym typeface="Barlow"/>
            </a:endParaRPr>
          </a:p>
          <a:p>
            <a:pPr marL="0" lvl="0" indent="0" algn="ctr" rtl="0">
              <a:lnSpc>
                <a:spcPct val="90000"/>
              </a:lnSpc>
              <a:spcBef>
                <a:spcPts val="3000"/>
              </a:spcBef>
              <a:spcAft>
                <a:spcPts val="0"/>
              </a:spcAft>
              <a:buClr>
                <a:srgbClr val="000000"/>
              </a:buClr>
              <a:buSzPct val="100000"/>
              <a:buNone/>
            </a:pPr>
            <a:r>
              <a:rPr lang="fr-FR" sz="3200" dirty="0">
                <a:solidFill>
                  <a:srgbClr val="000000"/>
                </a:solidFill>
                <a:latin typeface="Barlow"/>
                <a:sym typeface="Barlow"/>
              </a:rPr>
              <a:t>Mise à disposition d’un </a:t>
            </a:r>
            <a:r>
              <a:rPr lang="fr-FR" sz="3200" dirty="0">
                <a:solidFill>
                  <a:srgbClr val="000000"/>
                </a:solidFill>
                <a:latin typeface="Barlow"/>
                <a:ea typeface="Barlow"/>
                <a:cs typeface="Barlow"/>
                <a:sym typeface="Barlow"/>
              </a:rPr>
              <a:t>avis des comités techniques            </a:t>
            </a:r>
            <a:endParaRPr dirty="0"/>
          </a:p>
          <a:p>
            <a:pPr marL="0" lvl="0" indent="0" algn="ctr" rtl="0">
              <a:lnSpc>
                <a:spcPct val="90000"/>
              </a:lnSpc>
              <a:spcBef>
                <a:spcPts val="3000"/>
              </a:spcBef>
              <a:spcAft>
                <a:spcPts val="0"/>
              </a:spcAft>
              <a:buClr>
                <a:srgbClr val="000000"/>
              </a:buClr>
              <a:buSzPct val="100000"/>
              <a:buNone/>
            </a:pPr>
            <a:r>
              <a:rPr lang="fr-FR" sz="3200" dirty="0">
                <a:solidFill>
                  <a:srgbClr val="000000"/>
                </a:solidFill>
                <a:latin typeface="Barlow"/>
                <a:ea typeface="Barlow"/>
                <a:cs typeface="Barlow"/>
                <a:sym typeface="Barlow"/>
              </a:rPr>
              <a:t>Présence possible du porteur de projet</a:t>
            </a:r>
          </a:p>
          <a:p>
            <a:pPr marL="0" lvl="0" indent="0" algn="ctr" rtl="0">
              <a:lnSpc>
                <a:spcPct val="90000"/>
              </a:lnSpc>
              <a:spcBef>
                <a:spcPts val="3000"/>
              </a:spcBef>
              <a:spcAft>
                <a:spcPts val="0"/>
              </a:spcAft>
              <a:buClr>
                <a:srgbClr val="000000"/>
              </a:buClr>
              <a:buSzPct val="100000"/>
              <a:buNone/>
            </a:pPr>
            <a:r>
              <a:rPr lang="fr-FR" sz="3200" u="sng" dirty="0">
                <a:solidFill>
                  <a:srgbClr val="000000"/>
                </a:solidFill>
                <a:latin typeface="Barlow"/>
                <a:ea typeface="Barlow"/>
                <a:cs typeface="Barlow"/>
                <a:sym typeface="Barlow"/>
              </a:rPr>
              <a:t>Le GAL reste toujours souverain</a:t>
            </a:r>
            <a:r>
              <a:rPr lang="fr-FR" sz="3200" dirty="0">
                <a:solidFill>
                  <a:srgbClr val="000000"/>
                </a:solidFill>
                <a:latin typeface="Barlow"/>
                <a:ea typeface="Barlow"/>
                <a:cs typeface="Barlow"/>
                <a:sym typeface="Barlow"/>
              </a:rPr>
              <a:t>: décisions prise à la majorité absolue</a:t>
            </a:r>
          </a:p>
        </p:txBody>
      </p:sp>
      <p:pic>
        <p:nvPicPr>
          <p:cNvPr id="2" name="Picture 4" descr="Vote — Wikipédia">
            <a:extLst>
              <a:ext uri="{FF2B5EF4-FFF2-40B4-BE49-F238E27FC236}">
                <a16:creationId xmlns:a16="http://schemas.microsoft.com/office/drawing/2014/main" id="{2F1B22AC-F176-82CE-E471-8192790051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36" y="2492896"/>
            <a:ext cx="866180" cy="8661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Vote — Wikipédia">
            <a:extLst>
              <a:ext uri="{FF2B5EF4-FFF2-40B4-BE49-F238E27FC236}">
                <a16:creationId xmlns:a16="http://schemas.microsoft.com/office/drawing/2014/main" id="{7082F603-B75C-6154-364E-676AC4BF5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58" y="4509120"/>
            <a:ext cx="866180" cy="8661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58882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1"/>
          <p:cNvSpPr txBox="1">
            <a:spLocks noGrp="1"/>
          </p:cNvSpPr>
          <p:nvPr>
            <p:ph type="title"/>
            <p:custDataLst>
              <p:tags r:id="rId2"/>
            </p:custDataLst>
          </p:nvPr>
        </p:nvSpPr>
        <p:spPr>
          <a:xfrm>
            <a:off x="479376" y="365125"/>
            <a:ext cx="10874424" cy="759619"/>
          </a:xfrm>
          <a:prstGeom prst="rect">
            <a:avLst/>
          </a:prstGeom>
          <a:noFill/>
          <a:ln>
            <a:noFill/>
          </a:ln>
        </p:spPr>
        <p:txBody>
          <a:bodyPr spcFirstLastPara="1" wrap="square" lIns="91425" tIns="45700" rIns="91425" bIns="45700" anchor="ctr" anchorCtr="0">
            <a:normAutofit/>
          </a:bodyPr>
          <a:lstStyle/>
          <a:p>
            <a:pPr>
              <a:buClr>
                <a:srgbClr val="FF0000"/>
              </a:buClr>
              <a:buSzPts val="4800"/>
              <a:buFont typeface="Barlow"/>
            </a:pPr>
            <a:r>
              <a:rPr lang="fr-FR" sz="4300" b="1" dirty="0">
                <a:solidFill>
                  <a:srgbClr val="005366"/>
                </a:solidFill>
                <a:latin typeface="Barlow"/>
                <a:ea typeface="Barlow"/>
                <a:cs typeface="Barlow"/>
                <a:sym typeface="Barlow"/>
              </a:rPr>
              <a:t>Sélection des projets</a:t>
            </a:r>
            <a:endParaRPr sz="4300" b="1" dirty="0">
              <a:solidFill>
                <a:srgbClr val="005366"/>
              </a:solidFill>
              <a:latin typeface="Barlow"/>
              <a:ea typeface="Barlow"/>
              <a:cs typeface="Barlow"/>
            </a:endParaRPr>
          </a:p>
        </p:txBody>
      </p:sp>
      <p:sp>
        <p:nvSpPr>
          <p:cNvPr id="2" name="ZoneTexte 1"/>
          <p:cNvSpPr txBox="1"/>
          <p:nvPr/>
        </p:nvSpPr>
        <p:spPr>
          <a:xfrm>
            <a:off x="227956" y="1094353"/>
            <a:ext cx="11377264" cy="523220"/>
          </a:xfrm>
          <a:prstGeom prst="rect">
            <a:avLst/>
          </a:prstGeom>
          <a:noFill/>
        </p:spPr>
        <p:txBody>
          <a:bodyPr wrap="square" rtlCol="0">
            <a:spAutoFit/>
          </a:bodyPr>
          <a:lstStyle/>
          <a:p>
            <a:pPr marL="0" indent="0" algn="ctr">
              <a:spcBef>
                <a:spcPts val="3000"/>
              </a:spcBef>
              <a:buClr>
                <a:srgbClr val="000000"/>
              </a:buClr>
              <a:buSzPct val="100000"/>
              <a:buNone/>
            </a:pPr>
            <a:r>
              <a:rPr lang="fr-FR" sz="2800" b="1" dirty="0">
                <a:solidFill>
                  <a:srgbClr val="000000"/>
                </a:solidFill>
                <a:latin typeface="Barlow"/>
              </a:rPr>
              <a:t>Vote de l’analyse technique globale ou critère par critère</a:t>
            </a:r>
          </a:p>
        </p:txBody>
      </p:sp>
      <p:sp>
        <p:nvSpPr>
          <p:cNvPr id="3" name="ZoneTexte 2"/>
          <p:cNvSpPr txBox="1"/>
          <p:nvPr/>
        </p:nvSpPr>
        <p:spPr>
          <a:xfrm>
            <a:off x="695400" y="1791980"/>
            <a:ext cx="7560840" cy="5016758"/>
          </a:xfrm>
          <a:prstGeom prst="rect">
            <a:avLst/>
          </a:prstGeom>
          <a:noFill/>
        </p:spPr>
        <p:txBody>
          <a:bodyPr wrap="square" rtlCol="0">
            <a:spAutoFit/>
          </a:bodyPr>
          <a:lstStyle/>
          <a:p>
            <a:r>
              <a:rPr lang="fr-FR" sz="2000" b="1" dirty="0">
                <a:solidFill>
                  <a:srgbClr val="005366"/>
                </a:solidFill>
                <a:latin typeface="Barlow" panose="00000500000000000000" pitchFamily="2" charset="0"/>
                <a:ea typeface="Barlow"/>
                <a:cs typeface="Barlow"/>
                <a:sym typeface="Wingdings"/>
              </a:rPr>
              <a:t>Critères préalables (Stop ou Encore)</a:t>
            </a:r>
            <a:endParaRPr lang="fr-FR" dirty="0">
              <a:latin typeface="Barlow" panose="00000500000000000000" pitchFamily="2" charset="0"/>
            </a:endParaRPr>
          </a:p>
          <a:p>
            <a:pPr marL="723900" lvl="2" indent="-285750">
              <a:buFontTx/>
              <a:buChar char="-"/>
            </a:pPr>
            <a:r>
              <a:rPr lang="fr-FR" sz="2000" dirty="0">
                <a:latin typeface="Barlow" panose="00000500000000000000" pitchFamily="2" charset="0"/>
              </a:rPr>
              <a:t>Pour le financement de l’ingénierie</a:t>
            </a:r>
          </a:p>
          <a:p>
            <a:pPr marL="723900" lvl="2" indent="-285750">
              <a:buFontTx/>
              <a:buChar char="-"/>
            </a:pPr>
            <a:r>
              <a:rPr lang="fr-FR" sz="2000" dirty="0">
                <a:latin typeface="Barlow" panose="00000500000000000000" pitchFamily="2" charset="0"/>
              </a:rPr>
              <a:t>Pour les projets d’hébergement touristique</a:t>
            </a:r>
          </a:p>
          <a:p>
            <a:pPr marL="723900" lvl="2" indent="-285750">
              <a:buFontTx/>
              <a:buChar char="-"/>
            </a:pPr>
            <a:r>
              <a:rPr lang="fr-FR" sz="2000" dirty="0">
                <a:latin typeface="Barlow" panose="00000500000000000000" pitchFamily="2" charset="0"/>
              </a:rPr>
              <a:t>Pour les manifestations culturelles et artistiques</a:t>
            </a:r>
          </a:p>
          <a:p>
            <a:pPr marL="723900" lvl="2" indent="-285750">
              <a:buFontTx/>
              <a:buChar char="-"/>
            </a:pPr>
            <a:r>
              <a:rPr lang="fr-FR" sz="2000" dirty="0">
                <a:latin typeface="Barlow" panose="00000500000000000000" pitchFamily="2" charset="0"/>
              </a:rPr>
              <a:t>Pour l’accès à la santé et aux soins</a:t>
            </a:r>
          </a:p>
          <a:p>
            <a:endParaRPr lang="fr-FR" sz="2000" b="1" dirty="0">
              <a:solidFill>
                <a:srgbClr val="005366"/>
              </a:solidFill>
              <a:latin typeface="Barlow" panose="00000500000000000000" pitchFamily="2" charset="0"/>
              <a:ea typeface="Barlow"/>
              <a:cs typeface="Barlow"/>
              <a:sym typeface="Wingdings"/>
            </a:endParaRPr>
          </a:p>
          <a:p>
            <a:r>
              <a:rPr lang="fr-FR" sz="2000" b="1" dirty="0">
                <a:solidFill>
                  <a:srgbClr val="005366"/>
                </a:solidFill>
                <a:latin typeface="Barlow" panose="00000500000000000000" pitchFamily="2" charset="0"/>
                <a:ea typeface="Barlow"/>
                <a:cs typeface="Barlow"/>
                <a:sym typeface="Wingdings"/>
              </a:rPr>
              <a:t>Critères de notation communs (0 à 5 ou 10 points)</a:t>
            </a:r>
            <a:endParaRPr lang="fr-FR" dirty="0">
              <a:latin typeface="Barlow" panose="00000500000000000000" pitchFamily="2" charset="0"/>
            </a:endParaRPr>
          </a:p>
          <a:p>
            <a:pPr marL="723900" lvl="2" indent="-285750">
              <a:buFontTx/>
              <a:buChar char="-"/>
            </a:pPr>
            <a:r>
              <a:rPr lang="fr-FR" sz="2000" dirty="0">
                <a:latin typeface="Barlow" panose="00000500000000000000" pitchFamily="2" charset="0"/>
              </a:rPr>
              <a:t>Dimension innovante</a:t>
            </a:r>
          </a:p>
          <a:p>
            <a:pPr marL="723900" lvl="2" indent="-285750">
              <a:buFontTx/>
              <a:buChar char="-"/>
            </a:pPr>
            <a:r>
              <a:rPr lang="fr-FR" sz="2000" dirty="0">
                <a:latin typeface="Barlow" panose="00000500000000000000" pitchFamily="2" charset="0"/>
              </a:rPr>
              <a:t>Dimension partenariale</a:t>
            </a:r>
          </a:p>
          <a:p>
            <a:pPr marL="723900" lvl="2" indent="-285750">
              <a:buFontTx/>
              <a:buChar char="-"/>
            </a:pPr>
            <a:r>
              <a:rPr lang="fr-FR" sz="2000" dirty="0">
                <a:latin typeface="Barlow" panose="00000500000000000000" pitchFamily="2" charset="0"/>
              </a:rPr>
              <a:t>Niveau d’impact</a:t>
            </a:r>
          </a:p>
          <a:p>
            <a:pPr marL="723900" lvl="2" indent="-285750">
              <a:buFontTx/>
              <a:buChar char="-"/>
            </a:pPr>
            <a:r>
              <a:rPr lang="fr-FR" sz="2000" dirty="0">
                <a:latin typeface="Barlow" panose="00000500000000000000" pitchFamily="2" charset="0"/>
              </a:rPr>
              <a:t>Caractère structurant du projet</a:t>
            </a:r>
          </a:p>
          <a:p>
            <a:pPr marL="723900" lvl="2" indent="-285750">
              <a:buFontTx/>
              <a:buChar char="-"/>
            </a:pPr>
            <a:r>
              <a:rPr lang="fr-FR" sz="2000" dirty="0">
                <a:latin typeface="Barlow" panose="00000500000000000000" pitchFamily="2" charset="0"/>
              </a:rPr>
              <a:t>Caractère décisif de l’aide</a:t>
            </a:r>
          </a:p>
          <a:p>
            <a:pPr marL="723900" lvl="2" indent="-285750">
              <a:buFontTx/>
              <a:buChar char="-"/>
            </a:pPr>
            <a:r>
              <a:rPr lang="fr-FR" sz="2000" dirty="0">
                <a:latin typeface="Barlow" panose="00000500000000000000" pitchFamily="2" charset="0"/>
              </a:rPr>
              <a:t>Ambition environnementale (travaux et manifestations)</a:t>
            </a:r>
          </a:p>
          <a:p>
            <a:pPr marL="438150"/>
            <a:endParaRPr lang="fr-FR" sz="2000" dirty="0">
              <a:latin typeface="Barlow" panose="00000500000000000000" pitchFamily="2" charset="0"/>
              <a:ea typeface="Barlow"/>
            </a:endParaRPr>
          </a:p>
          <a:p>
            <a:r>
              <a:rPr lang="fr-FR" sz="2000" b="1" dirty="0">
                <a:solidFill>
                  <a:srgbClr val="005366"/>
                </a:solidFill>
                <a:latin typeface="Barlow" panose="00000500000000000000" pitchFamily="2" charset="0"/>
                <a:ea typeface="Barlow"/>
                <a:cs typeface="Barlow"/>
                <a:sym typeface="Wingdings"/>
              </a:rPr>
              <a:t>Critères de notation complémentaires sur quelques thématiques</a:t>
            </a:r>
            <a:endParaRPr lang="fr-FR" sz="2000" dirty="0">
              <a:latin typeface="Barlow" panose="00000500000000000000" pitchFamily="2" charset="0"/>
            </a:endParaRPr>
          </a:p>
          <a:p>
            <a:pPr marL="438150"/>
            <a:endParaRPr lang="fr-FR" sz="2000" dirty="0">
              <a:latin typeface="Barlow" panose="00000500000000000000" pitchFamily="2" charset="0"/>
            </a:endParaRPr>
          </a:p>
        </p:txBody>
      </p:sp>
      <p:sp>
        <p:nvSpPr>
          <p:cNvPr id="4" name="ZoneTexte 3">
            <a:extLst>
              <a:ext uri="{FF2B5EF4-FFF2-40B4-BE49-F238E27FC236}">
                <a16:creationId xmlns:a16="http://schemas.microsoft.com/office/drawing/2014/main" id="{C59F9C24-8630-5DD6-F19B-711F70967F51}"/>
              </a:ext>
            </a:extLst>
          </p:cNvPr>
          <p:cNvSpPr txBox="1"/>
          <p:nvPr/>
        </p:nvSpPr>
        <p:spPr>
          <a:xfrm>
            <a:off x="8400256" y="1690062"/>
            <a:ext cx="3672408" cy="3477875"/>
          </a:xfrm>
          <a:prstGeom prst="rect">
            <a:avLst/>
          </a:prstGeom>
          <a:noFill/>
        </p:spPr>
        <p:txBody>
          <a:bodyPr wrap="square" rtlCol="0">
            <a:spAutoFit/>
          </a:bodyPr>
          <a:lstStyle/>
          <a:p>
            <a:r>
              <a:rPr lang="fr-FR" sz="2000" b="1" dirty="0">
                <a:solidFill>
                  <a:srgbClr val="005366"/>
                </a:solidFill>
                <a:latin typeface="Barlow" panose="00000500000000000000" pitchFamily="2" charset="0"/>
              </a:rPr>
              <a:t>Définition des critères:</a:t>
            </a:r>
            <a:r>
              <a:rPr lang="fr-FR" sz="2000" dirty="0">
                <a:latin typeface="Barlow" panose="00000500000000000000" pitchFamily="2" charset="0"/>
                <a:ea typeface="Barlow"/>
              </a:rPr>
              <a:t> </a:t>
            </a:r>
          </a:p>
          <a:p>
            <a:r>
              <a:rPr lang="fr-FR" sz="2000" dirty="0">
                <a:latin typeface="Barlow" panose="00000500000000000000" pitchFamily="2" charset="0"/>
                <a:ea typeface="Barlow"/>
              </a:rPr>
              <a:t>simple guide de réflexion pour construire </a:t>
            </a:r>
            <a:r>
              <a:rPr lang="fr-FR" sz="2000" dirty="0">
                <a:highlight>
                  <a:srgbClr val="C0C0C0"/>
                </a:highlight>
                <a:latin typeface="Barlow" panose="00000500000000000000" pitchFamily="2" charset="0"/>
                <a:ea typeface="Barlow"/>
              </a:rPr>
              <a:t>l’argumentaire</a:t>
            </a:r>
            <a:r>
              <a:rPr lang="fr-FR" sz="2000" dirty="0">
                <a:latin typeface="Barlow" panose="00000500000000000000" pitchFamily="2" charset="0"/>
                <a:ea typeface="Barlow"/>
              </a:rPr>
              <a:t> accompagnant la </a:t>
            </a:r>
            <a:r>
              <a:rPr lang="fr-FR" sz="2000" dirty="0">
                <a:highlight>
                  <a:srgbClr val="C0C0C0"/>
                </a:highlight>
                <a:latin typeface="Barlow" panose="00000500000000000000" pitchFamily="2" charset="0"/>
                <a:ea typeface="Barlow"/>
              </a:rPr>
              <a:t>notation</a:t>
            </a:r>
          </a:p>
          <a:p>
            <a:r>
              <a:rPr lang="fr-FR" sz="2000" dirty="0">
                <a:latin typeface="Barlow" panose="00000500000000000000" pitchFamily="2" charset="0"/>
                <a:ea typeface="Barlow"/>
              </a:rPr>
              <a:t>L’analyse des premiers projets établiront des formes de « jurisprudence »</a:t>
            </a:r>
          </a:p>
          <a:p>
            <a:endParaRPr lang="fr-FR" sz="2000" dirty="0">
              <a:latin typeface="Barlow" panose="00000500000000000000" pitchFamily="2" charset="0"/>
              <a:ea typeface="Barlow"/>
            </a:endParaRPr>
          </a:p>
          <a:p>
            <a:pPr marL="342900" indent="-342900">
              <a:buFont typeface="Wingdings" panose="05000000000000000000" pitchFamily="2" charset="2"/>
              <a:buChar char="è"/>
            </a:pPr>
            <a:r>
              <a:rPr lang="fr-FR" sz="2000" dirty="0">
                <a:latin typeface="Barlow" panose="00000500000000000000" pitchFamily="2" charset="0"/>
                <a:ea typeface="Barlow"/>
                <a:sym typeface="Wingdings" panose="05000000000000000000" pitchFamily="2" charset="2"/>
              </a:rPr>
              <a:t>Intérêt: maintenir le pouvoir décisionnel au niveau du GAL</a:t>
            </a:r>
          </a:p>
        </p:txBody>
      </p:sp>
      <p:sp>
        <p:nvSpPr>
          <p:cNvPr id="5" name="Accolade fermante 4">
            <a:extLst>
              <a:ext uri="{FF2B5EF4-FFF2-40B4-BE49-F238E27FC236}">
                <a16:creationId xmlns:a16="http://schemas.microsoft.com/office/drawing/2014/main" id="{3C29982E-3A48-AC3D-78F5-486B255C1F59}"/>
              </a:ext>
            </a:extLst>
          </p:cNvPr>
          <p:cNvSpPr/>
          <p:nvPr/>
        </p:nvSpPr>
        <p:spPr>
          <a:xfrm>
            <a:off x="8040216" y="1863988"/>
            <a:ext cx="288032" cy="4805372"/>
          </a:xfrm>
          <a:prstGeom prst="rightBrace">
            <a:avLst>
              <a:gd name="adj1" fmla="val 47048"/>
              <a:gd name="adj2" fmla="val 1147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6" name="Picture 4" descr="Vote — Wikipédia">
            <a:extLst>
              <a:ext uri="{FF2B5EF4-FFF2-40B4-BE49-F238E27FC236}">
                <a16:creationId xmlns:a16="http://schemas.microsoft.com/office/drawing/2014/main" id="{D63896F0-60B3-0763-9A47-CF0191B5C4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7010" y="207124"/>
            <a:ext cx="866180" cy="86618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5400780-40E5-E60B-912F-4FDA2016871B}"/>
              </a:ext>
            </a:extLst>
          </p:cNvPr>
          <p:cNvSpPr txBox="1"/>
          <p:nvPr/>
        </p:nvSpPr>
        <p:spPr>
          <a:xfrm>
            <a:off x="8400256" y="5240426"/>
            <a:ext cx="3672408" cy="1323439"/>
          </a:xfrm>
          <a:prstGeom prst="rect">
            <a:avLst/>
          </a:prstGeom>
          <a:noFill/>
        </p:spPr>
        <p:txBody>
          <a:bodyPr wrap="square" rtlCol="0">
            <a:spAutoFit/>
          </a:bodyPr>
          <a:lstStyle/>
          <a:p>
            <a:pPr marL="342900" indent="-342900">
              <a:buFont typeface="Wingdings" panose="05000000000000000000" pitchFamily="2" charset="2"/>
              <a:buChar char="è"/>
            </a:pPr>
            <a:endParaRPr lang="fr-FR" sz="2000" dirty="0">
              <a:latin typeface="Barlow" panose="00000500000000000000" pitchFamily="2" charset="0"/>
              <a:ea typeface="Barlow"/>
              <a:sym typeface="Wingdings" panose="05000000000000000000" pitchFamily="2" charset="2"/>
            </a:endParaRPr>
          </a:p>
          <a:p>
            <a:r>
              <a:rPr lang="fr-FR" sz="2000" b="1" dirty="0">
                <a:solidFill>
                  <a:srgbClr val="005366"/>
                </a:solidFill>
                <a:latin typeface="Barlow" panose="00000500000000000000" pitchFamily="2" charset="0"/>
              </a:rPr>
              <a:t>Note minimum pour sélection:</a:t>
            </a:r>
          </a:p>
          <a:p>
            <a:r>
              <a:rPr lang="fr-FR" sz="2000" dirty="0">
                <a:latin typeface="Barlow" panose="00000500000000000000" pitchFamily="2" charset="0"/>
                <a:ea typeface="Barlow"/>
              </a:rPr>
              <a:t>% de la note max. selon la tension sur la fiche-action</a:t>
            </a:r>
            <a:endParaRPr lang="fr-FR" sz="2000" dirty="0">
              <a:latin typeface="Barlow" panose="00000500000000000000" pitchFamily="2" charset="0"/>
              <a:ea typeface="Barlow"/>
              <a:sym typeface="Wingdings" panose="05000000000000000000" pitchFamily="2" charset="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custDataLst>
              <p:tags r:id="rId2"/>
            </p:custDataLst>
          </p:nvPr>
        </p:nvSpPr>
        <p:spPr>
          <a:xfrm>
            <a:off x="479376" y="67654"/>
            <a:ext cx="1087442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5366"/>
              </a:buClr>
              <a:buSzPts val="4800"/>
              <a:buFont typeface="Barlow"/>
              <a:buNone/>
            </a:pPr>
            <a:r>
              <a:rPr lang="fr-FR" sz="2800" b="1" dirty="0">
                <a:solidFill>
                  <a:srgbClr val="005366"/>
                </a:solidFill>
                <a:latin typeface="Barlow"/>
                <a:ea typeface="Barlow"/>
                <a:cs typeface="Barlow"/>
                <a:sym typeface="Barlow"/>
              </a:rPr>
              <a:t>Groupe d’Action Locale des Îles et Estuaires Charentais </a:t>
            </a:r>
            <a:br>
              <a:rPr lang="fr-FR" sz="2800" b="1" dirty="0">
                <a:solidFill>
                  <a:srgbClr val="005366"/>
                </a:solidFill>
                <a:latin typeface="Barlow"/>
                <a:ea typeface="Barlow"/>
                <a:cs typeface="Barlow"/>
                <a:sym typeface="Barlow"/>
              </a:rPr>
            </a:br>
            <a:r>
              <a:rPr lang="fr-FR" sz="2400" b="1" i="1" dirty="0">
                <a:solidFill>
                  <a:srgbClr val="005366"/>
                </a:solidFill>
                <a:latin typeface="Barlow"/>
                <a:ea typeface="Barlow"/>
                <a:cs typeface="Barlow"/>
                <a:sym typeface="Barlow"/>
              </a:rPr>
              <a:t>Dans les épisodes précédents…</a:t>
            </a:r>
            <a:endParaRPr sz="2400" i="1" dirty="0"/>
          </a:p>
        </p:txBody>
      </p:sp>
      <p:sp>
        <p:nvSpPr>
          <p:cNvPr id="117" name="Google Shape;117;p3"/>
          <p:cNvSpPr txBox="1">
            <a:spLocks noGrp="1"/>
          </p:cNvSpPr>
          <p:nvPr>
            <p:ph type="body" idx="1"/>
          </p:nvPr>
        </p:nvSpPr>
        <p:spPr>
          <a:xfrm>
            <a:off x="838200" y="1340768"/>
            <a:ext cx="5184746" cy="515210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fr-FR" sz="2800" b="1" dirty="0">
                <a:latin typeface="Barlow"/>
                <a:ea typeface="Barlow"/>
                <a:cs typeface="Barlow"/>
                <a:sym typeface="Barlow"/>
              </a:rPr>
              <a:t>2018</a:t>
            </a:r>
          </a:p>
          <a:p>
            <a:pPr marL="0" lvl="0" indent="0" algn="l" rtl="0">
              <a:lnSpc>
                <a:spcPct val="90000"/>
              </a:lnSpc>
              <a:spcBef>
                <a:spcPts val="0"/>
              </a:spcBef>
              <a:spcAft>
                <a:spcPts val="0"/>
              </a:spcAft>
              <a:buClr>
                <a:schemeClr val="dk1"/>
              </a:buClr>
              <a:buSzPct val="100000"/>
              <a:buNone/>
            </a:pPr>
            <a:r>
              <a:rPr lang="fr-FR" sz="2800" dirty="0">
                <a:latin typeface="Barlow"/>
                <a:ea typeface="Barlow"/>
                <a:cs typeface="Barlow"/>
                <a:sym typeface="Barlow"/>
              </a:rPr>
              <a:t>3 GAL fonctionnels</a:t>
            </a:r>
          </a:p>
          <a:p>
            <a:pPr marL="0" lvl="0" indent="0" algn="l" rtl="0">
              <a:lnSpc>
                <a:spcPct val="90000"/>
              </a:lnSpc>
              <a:spcBef>
                <a:spcPts val="0"/>
              </a:spcBef>
              <a:spcAft>
                <a:spcPts val="0"/>
              </a:spcAft>
              <a:buClr>
                <a:schemeClr val="dk1"/>
              </a:buClr>
              <a:buSzPct val="100000"/>
              <a:buNone/>
            </a:pPr>
            <a:endParaRPr sz="2800" dirty="0">
              <a:latin typeface="Barlow"/>
              <a:ea typeface="Barlow"/>
              <a:cs typeface="Barlow"/>
              <a:sym typeface="Barlow"/>
            </a:endParaRPr>
          </a:p>
          <a:p>
            <a:pPr marL="0" lvl="0" indent="0" algn="l" rtl="0">
              <a:lnSpc>
                <a:spcPct val="90000"/>
              </a:lnSpc>
              <a:spcBef>
                <a:spcPts val="0"/>
              </a:spcBef>
              <a:spcAft>
                <a:spcPts val="0"/>
              </a:spcAft>
              <a:buClr>
                <a:schemeClr val="dk1"/>
              </a:buClr>
              <a:buSzPct val="100000"/>
              <a:buNone/>
            </a:pPr>
            <a:r>
              <a:rPr lang="fr-FR" sz="2800" b="1" dirty="0">
                <a:latin typeface="Barlow"/>
                <a:ea typeface="Barlow"/>
                <a:cs typeface="Barlow"/>
                <a:sym typeface="Barlow"/>
              </a:rPr>
              <a:t>Janvier – juin 2022</a:t>
            </a:r>
          </a:p>
          <a:p>
            <a:pPr marL="0" lvl="0" indent="0" algn="l" rtl="0">
              <a:lnSpc>
                <a:spcPct val="90000"/>
              </a:lnSpc>
              <a:spcBef>
                <a:spcPts val="0"/>
              </a:spcBef>
              <a:spcAft>
                <a:spcPts val="0"/>
              </a:spcAft>
              <a:buClr>
                <a:schemeClr val="dk1"/>
              </a:buClr>
              <a:buSzPct val="100000"/>
              <a:buNone/>
            </a:pPr>
            <a:r>
              <a:rPr lang="fr-FR" sz="2800" dirty="0">
                <a:latin typeface="Barlow"/>
                <a:ea typeface="Barlow"/>
                <a:cs typeface="Barlow"/>
                <a:sym typeface="Barlow"/>
              </a:rPr>
              <a:t>Candidature</a:t>
            </a:r>
          </a:p>
          <a:p>
            <a:pPr marL="0" lvl="0" indent="0" algn="l" rtl="0">
              <a:lnSpc>
                <a:spcPct val="90000"/>
              </a:lnSpc>
              <a:spcBef>
                <a:spcPts val="1000"/>
              </a:spcBef>
              <a:spcAft>
                <a:spcPts val="0"/>
              </a:spcAft>
              <a:buClr>
                <a:schemeClr val="dk1"/>
              </a:buClr>
              <a:buSzPct val="100000"/>
              <a:buNone/>
            </a:pPr>
            <a:endParaRPr sz="2800" dirty="0">
              <a:latin typeface="Barlow"/>
              <a:ea typeface="Barlow"/>
              <a:cs typeface="Barlow"/>
              <a:sym typeface="Barlow"/>
            </a:endParaRPr>
          </a:p>
          <a:p>
            <a:pPr marL="0" indent="0">
              <a:spcBef>
                <a:spcPts val="0"/>
              </a:spcBef>
              <a:buSzPct val="100000"/>
              <a:buNone/>
            </a:pPr>
            <a:r>
              <a:rPr lang="fr-FR" sz="2700" b="1" dirty="0">
                <a:latin typeface="Barlow"/>
                <a:sym typeface="Barlow"/>
              </a:rPr>
              <a:t>Juin – Décembre 2022</a:t>
            </a:r>
          </a:p>
          <a:p>
            <a:pPr marL="0" indent="0">
              <a:spcBef>
                <a:spcPts val="0"/>
              </a:spcBef>
              <a:buSzPct val="100000"/>
              <a:buNone/>
            </a:pPr>
            <a:r>
              <a:rPr lang="fr-FR" sz="2700" dirty="0">
                <a:latin typeface="Barlow"/>
                <a:sym typeface="Barlow"/>
              </a:rPr>
              <a:t>Convention de Coopération Public-Public entre 5 structures</a:t>
            </a:r>
            <a:endParaRPr lang="fr-FR" sz="2700" dirty="0">
              <a:latin typeface="Barlow"/>
            </a:endParaRPr>
          </a:p>
          <a:p>
            <a:pPr marL="0" lvl="0" indent="0" algn="l" rtl="0">
              <a:lnSpc>
                <a:spcPct val="90000"/>
              </a:lnSpc>
              <a:spcBef>
                <a:spcPts val="1000"/>
              </a:spcBef>
              <a:spcAft>
                <a:spcPts val="0"/>
              </a:spcAft>
              <a:buClr>
                <a:schemeClr val="dk1"/>
              </a:buClr>
              <a:buSzPct val="100000"/>
              <a:buNone/>
            </a:pPr>
            <a:endParaRPr lang="fr-FR" b="1" dirty="0">
              <a:latin typeface="Barlow"/>
              <a:ea typeface="Barlow"/>
              <a:cs typeface="Barlow"/>
              <a:sym typeface="Barlow"/>
            </a:endParaRPr>
          </a:p>
          <a:p>
            <a:pPr marL="0" lvl="0" indent="0">
              <a:spcBef>
                <a:spcPts val="0"/>
              </a:spcBef>
              <a:buSzPct val="100000"/>
              <a:buNone/>
            </a:pPr>
            <a:r>
              <a:rPr lang="fr-FR" sz="2700" b="1" dirty="0">
                <a:latin typeface="Barlow"/>
                <a:sym typeface="Barlow"/>
              </a:rPr>
              <a:t>Décembre 2022 – actuellement </a:t>
            </a:r>
          </a:p>
          <a:p>
            <a:pPr marL="0" lvl="0" indent="0">
              <a:spcBef>
                <a:spcPts val="0"/>
              </a:spcBef>
              <a:buSzPct val="100000"/>
              <a:buNone/>
            </a:pPr>
            <a:r>
              <a:rPr lang="fr-FR" sz="2700" dirty="0">
                <a:latin typeface="Barlow"/>
                <a:sym typeface="Barlow"/>
              </a:rPr>
              <a:t>Conventionnement avec la Région Nouvelle-Aquitaine</a:t>
            </a:r>
          </a:p>
          <a:p>
            <a:pPr marL="0" lvl="0" indent="0" algn="l" rtl="0">
              <a:lnSpc>
                <a:spcPct val="90000"/>
              </a:lnSpc>
              <a:spcBef>
                <a:spcPts val="1000"/>
              </a:spcBef>
              <a:spcAft>
                <a:spcPts val="0"/>
              </a:spcAft>
              <a:buClr>
                <a:schemeClr val="dk1"/>
              </a:buClr>
              <a:buSzPct val="100000"/>
              <a:buNone/>
            </a:pPr>
            <a:endParaRPr lang="fr-FR" dirty="0">
              <a:latin typeface="Barlow"/>
              <a:sym typeface="Barlow"/>
            </a:endParaRPr>
          </a:p>
          <a:p>
            <a:pPr marL="0" indent="0">
              <a:spcBef>
                <a:spcPts val="0"/>
              </a:spcBef>
              <a:buSzPct val="100000"/>
              <a:buNone/>
            </a:pPr>
            <a:r>
              <a:rPr lang="fr-FR" b="1" dirty="0">
                <a:latin typeface="Barlow"/>
                <a:ea typeface="Barlow"/>
                <a:cs typeface="Barlow"/>
              </a:rPr>
              <a:t>Aujourd’hui</a:t>
            </a:r>
          </a:p>
          <a:p>
            <a:pPr marL="0" indent="0">
              <a:spcBef>
                <a:spcPts val="0"/>
              </a:spcBef>
              <a:buSzPct val="100000"/>
              <a:buNone/>
            </a:pPr>
            <a:r>
              <a:rPr lang="fr-FR" dirty="0">
                <a:latin typeface="Barlow"/>
                <a:ea typeface="Barlow"/>
                <a:cs typeface="Barlow"/>
              </a:rPr>
              <a:t>Réunion préalable à la constitution officielle du GAL</a:t>
            </a:r>
            <a:endParaRPr dirty="0">
              <a:latin typeface="Barlow"/>
              <a:ea typeface="Barlow"/>
              <a:cs typeface="Barlow"/>
              <a:sym typeface="Barlow"/>
            </a:endParaRPr>
          </a:p>
        </p:txBody>
      </p:sp>
      <p:pic>
        <p:nvPicPr>
          <p:cNvPr id="118" name="Google Shape;118;p3"/>
          <p:cNvPicPr preferRelativeResize="0"/>
          <p:nvPr/>
        </p:nvPicPr>
        <p:blipFill rotWithShape="1">
          <a:blip r:embed="rId5">
            <a:alphaModFix/>
          </a:blip>
          <a:srcRect t="11792"/>
          <a:stretch/>
        </p:blipFill>
        <p:spPr>
          <a:xfrm>
            <a:off x="6315074" y="1817260"/>
            <a:ext cx="5569750" cy="4842606"/>
          </a:xfrm>
          <a:prstGeom prst="rect">
            <a:avLst/>
          </a:prstGeom>
          <a:noFill/>
          <a:ln>
            <a:noFill/>
          </a:ln>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3" name="Image 2">
            <a:extLst>
              <a:ext uri="{FF2B5EF4-FFF2-40B4-BE49-F238E27FC236}">
                <a16:creationId xmlns:a16="http://schemas.microsoft.com/office/drawing/2014/main" id="{4C51BAD1-F8EB-9CF8-6339-AB496E77631E}"/>
              </a:ext>
            </a:extLst>
          </p:cNvPr>
          <p:cNvPicPr>
            <a:picLocks noChangeAspect="1"/>
          </p:cNvPicPr>
          <p:nvPr/>
        </p:nvPicPr>
        <p:blipFill>
          <a:blip r:embed="rId5"/>
          <a:stretch>
            <a:fillRect/>
          </a:stretch>
        </p:blipFill>
        <p:spPr>
          <a:xfrm rot="20993337">
            <a:off x="6948615" y="3293206"/>
            <a:ext cx="5336186" cy="3622627"/>
          </a:xfrm>
          <a:prstGeom prst="rect">
            <a:avLst/>
          </a:prstGeom>
        </p:spPr>
      </p:pic>
      <p:pic>
        <p:nvPicPr>
          <p:cNvPr id="4" name="Image 3">
            <a:extLst>
              <a:ext uri="{FF2B5EF4-FFF2-40B4-BE49-F238E27FC236}">
                <a16:creationId xmlns:a16="http://schemas.microsoft.com/office/drawing/2014/main" id="{67EA8D3B-13B2-ED0F-C13C-BB0D17BBCCB5}"/>
              </a:ext>
            </a:extLst>
          </p:cNvPr>
          <p:cNvPicPr>
            <a:picLocks noChangeAspect="1"/>
          </p:cNvPicPr>
          <p:nvPr/>
        </p:nvPicPr>
        <p:blipFill>
          <a:blip r:embed="rId6"/>
          <a:stretch>
            <a:fillRect/>
          </a:stretch>
        </p:blipFill>
        <p:spPr>
          <a:xfrm>
            <a:off x="1847528" y="3861047"/>
            <a:ext cx="3168352" cy="3072147"/>
          </a:xfrm>
          <a:prstGeom prst="rect">
            <a:avLst/>
          </a:prstGeom>
        </p:spPr>
      </p:pic>
      <p:sp>
        <p:nvSpPr>
          <p:cNvPr id="413" name="Google Shape;413;p30"/>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800"/>
              <a:buFont typeface="Barlow"/>
              <a:buNone/>
            </a:pPr>
            <a:r>
              <a:rPr lang="fr-FR" sz="4300" b="1" dirty="0">
                <a:solidFill>
                  <a:srgbClr val="005366"/>
                </a:solidFill>
                <a:latin typeface="Barlow"/>
                <a:ea typeface="Barlow"/>
                <a:cs typeface="Barlow"/>
                <a:sym typeface="Barlow"/>
              </a:rPr>
              <a:t>Sélection des projets</a:t>
            </a:r>
            <a:endParaRPr sz="4300" b="1" dirty="0">
              <a:solidFill>
                <a:srgbClr val="005366"/>
              </a:solidFill>
              <a:latin typeface="Barlow"/>
              <a:ea typeface="Barlow"/>
              <a:cs typeface="Barlow"/>
            </a:endParaRPr>
          </a:p>
        </p:txBody>
      </p:sp>
      <p:sp>
        <p:nvSpPr>
          <p:cNvPr id="414" name="Google Shape;41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rgbClr val="000000"/>
              </a:buClr>
              <a:buSzPct val="100000"/>
              <a:buNone/>
            </a:pPr>
            <a:r>
              <a:rPr lang="fr-FR" sz="3600" b="1" dirty="0">
                <a:solidFill>
                  <a:srgbClr val="005366"/>
                </a:solidFill>
                <a:latin typeface="Barlow"/>
                <a:ea typeface="Barlow"/>
                <a:cs typeface="Barlow"/>
                <a:sym typeface="Barlow"/>
              </a:rPr>
              <a:t>	Méthode de vote</a:t>
            </a:r>
          </a:p>
          <a:p>
            <a:pPr marL="0" indent="0" algn="ctr">
              <a:spcBef>
                <a:spcPts val="3000"/>
              </a:spcBef>
              <a:buClr>
                <a:srgbClr val="000000"/>
              </a:buClr>
              <a:buSzPct val="100000"/>
              <a:buNone/>
            </a:pPr>
            <a:r>
              <a:rPr lang="fr-FR" dirty="0">
                <a:solidFill>
                  <a:srgbClr val="000000"/>
                </a:solidFill>
                <a:latin typeface="Barlow"/>
              </a:rPr>
              <a:t>A bulletin secret via des outils numériques permettant la traçabilité des membres ayant voté</a:t>
            </a:r>
          </a:p>
          <a:p>
            <a:pPr marL="0" lvl="0" indent="0" algn="ctr" rtl="0">
              <a:lnSpc>
                <a:spcPct val="90000"/>
              </a:lnSpc>
              <a:spcBef>
                <a:spcPts val="0"/>
              </a:spcBef>
              <a:spcAft>
                <a:spcPts val="0"/>
              </a:spcAft>
              <a:buClr>
                <a:srgbClr val="000000"/>
              </a:buClr>
              <a:buSzPct val="100000"/>
              <a:buNone/>
            </a:pPr>
            <a:endParaRPr dirty="0"/>
          </a:p>
        </p:txBody>
      </p:sp>
      <p:pic>
        <p:nvPicPr>
          <p:cNvPr id="2" name="Picture 4" descr="Vote — Wikipédia">
            <a:extLst>
              <a:ext uri="{FF2B5EF4-FFF2-40B4-BE49-F238E27FC236}">
                <a16:creationId xmlns:a16="http://schemas.microsoft.com/office/drawing/2014/main" id="{84075575-E0D6-4C41-FA09-E9B3B59C76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6292" y="821166"/>
            <a:ext cx="1247638" cy="12476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23220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800"/>
              <a:buFont typeface="Barlow"/>
              <a:buNone/>
            </a:pPr>
            <a:r>
              <a:rPr lang="fr-FR" sz="4300" b="1" dirty="0">
                <a:solidFill>
                  <a:srgbClr val="005366"/>
                </a:solidFill>
                <a:latin typeface="Barlow"/>
                <a:ea typeface="Barlow"/>
                <a:cs typeface="Barlow"/>
                <a:sym typeface="Barlow"/>
              </a:rPr>
              <a:t>Sélection des projets</a:t>
            </a:r>
            <a:endParaRPr sz="4300" b="1" dirty="0">
              <a:solidFill>
                <a:srgbClr val="005366"/>
              </a:solidFill>
              <a:latin typeface="Barlow"/>
              <a:ea typeface="Barlow"/>
              <a:cs typeface="Barlow"/>
            </a:endParaRPr>
          </a:p>
        </p:txBody>
      </p:sp>
      <p:sp>
        <p:nvSpPr>
          <p:cNvPr id="414" name="Google Shape;41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rtl="0">
              <a:lnSpc>
                <a:spcPct val="90000"/>
              </a:lnSpc>
              <a:spcBef>
                <a:spcPts val="0"/>
              </a:spcBef>
              <a:spcAft>
                <a:spcPts val="0"/>
              </a:spcAft>
              <a:buClr>
                <a:srgbClr val="000000"/>
              </a:buClr>
              <a:buSzPct val="100000"/>
              <a:buNone/>
            </a:pPr>
            <a:r>
              <a:rPr lang="fr-FR" sz="3600" b="1" dirty="0">
                <a:solidFill>
                  <a:srgbClr val="005366"/>
                </a:solidFill>
                <a:latin typeface="Barlow"/>
                <a:ea typeface="Barlow"/>
                <a:cs typeface="Barlow"/>
                <a:sym typeface="Barlow"/>
              </a:rPr>
              <a:t>	Méthode de vote</a:t>
            </a:r>
          </a:p>
          <a:p>
            <a:pPr marL="0" indent="0" algn="ctr">
              <a:spcBef>
                <a:spcPts val="3000"/>
              </a:spcBef>
              <a:buClr>
                <a:srgbClr val="000000"/>
              </a:buClr>
              <a:buSzPct val="100000"/>
              <a:buNone/>
            </a:pPr>
            <a:r>
              <a:rPr lang="fr-FR" sz="3200" dirty="0">
                <a:solidFill>
                  <a:srgbClr val="000000"/>
                </a:solidFill>
                <a:latin typeface="Barlow"/>
              </a:rPr>
              <a:t>A bulletin secret via des outils numériques permettant la traçabilité des membres ayant voté</a:t>
            </a:r>
          </a:p>
          <a:p>
            <a:pPr marL="0" indent="0" algn="ctr">
              <a:spcBef>
                <a:spcPts val="3000"/>
              </a:spcBef>
              <a:buClr>
                <a:srgbClr val="000000"/>
              </a:buClr>
              <a:buSzPct val="100000"/>
              <a:buNone/>
            </a:pPr>
            <a:r>
              <a:rPr lang="fr-FR" sz="3200" dirty="0">
                <a:solidFill>
                  <a:srgbClr val="000000"/>
                </a:solidFill>
                <a:latin typeface="Barlow"/>
              </a:rPr>
              <a:t>Si plus de la moitié des membres du GAL votants présents le demande, le vote pourra se faire à main levée</a:t>
            </a:r>
          </a:p>
          <a:p>
            <a:pPr marL="0" indent="0" algn="ctr">
              <a:spcBef>
                <a:spcPts val="3000"/>
              </a:spcBef>
              <a:buClr>
                <a:srgbClr val="000000"/>
              </a:buClr>
              <a:buSzPct val="100000"/>
              <a:buNone/>
            </a:pPr>
            <a:r>
              <a:rPr lang="fr-FR" sz="3200" dirty="0">
                <a:solidFill>
                  <a:srgbClr val="000000"/>
                </a:solidFill>
                <a:latin typeface="Barlow"/>
              </a:rPr>
              <a:t> En l'absence de moyens technologiques adaptés ou fonctionnels, le président de séances pourra en début de réunion décider de prendre les décisions à main levée</a:t>
            </a:r>
          </a:p>
          <a:p>
            <a:pPr marL="0" indent="0" algn="ctr">
              <a:spcBef>
                <a:spcPts val="3000"/>
              </a:spcBef>
              <a:buClr>
                <a:srgbClr val="000000"/>
              </a:buClr>
              <a:buSzPct val="100000"/>
              <a:buNone/>
            </a:pPr>
            <a:endParaRPr lang="fr-FR" sz="3200" dirty="0">
              <a:solidFill>
                <a:srgbClr val="000000"/>
              </a:solidFill>
              <a:latin typeface="Barlow"/>
              <a:sym typeface="Barlow"/>
            </a:endParaRPr>
          </a:p>
          <a:p>
            <a:pPr marL="0" lvl="0" indent="0" algn="ctr" rtl="0">
              <a:lnSpc>
                <a:spcPct val="90000"/>
              </a:lnSpc>
              <a:spcBef>
                <a:spcPts val="0"/>
              </a:spcBef>
              <a:spcAft>
                <a:spcPts val="0"/>
              </a:spcAft>
              <a:buClr>
                <a:srgbClr val="000000"/>
              </a:buClr>
              <a:buSzPct val="100000"/>
              <a:buNone/>
            </a:pPr>
            <a:endParaRPr dirty="0"/>
          </a:p>
        </p:txBody>
      </p:sp>
      <p:pic>
        <p:nvPicPr>
          <p:cNvPr id="2" name="Picture 4" descr="Vote — Wikipédia">
            <a:extLst>
              <a:ext uri="{FF2B5EF4-FFF2-40B4-BE49-F238E27FC236}">
                <a16:creationId xmlns:a16="http://schemas.microsoft.com/office/drawing/2014/main" id="{84075575-E0D6-4C41-FA09-E9B3B59C7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6292" y="821166"/>
            <a:ext cx="1247638" cy="12476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2181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800"/>
              <a:buFont typeface="Barlow"/>
              <a:buNone/>
            </a:pPr>
            <a:r>
              <a:rPr lang="fr-FR" sz="4800" b="1" dirty="0">
                <a:solidFill>
                  <a:srgbClr val="FF0000"/>
                </a:solidFill>
                <a:latin typeface="Barlow"/>
                <a:ea typeface="Barlow"/>
                <a:cs typeface="Barlow"/>
                <a:sym typeface="Barlow"/>
              </a:rPr>
              <a:t>Sélection</a:t>
            </a:r>
            <a:r>
              <a:rPr lang="fr-FR" sz="4800" b="1" dirty="0">
                <a:solidFill>
                  <a:srgbClr val="005366"/>
                </a:solidFill>
                <a:latin typeface="Barlow"/>
                <a:ea typeface="Barlow"/>
                <a:cs typeface="Barlow"/>
                <a:sym typeface="Barlow"/>
              </a:rPr>
              <a:t> des projets</a:t>
            </a:r>
            <a:endParaRPr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32" y="1340768"/>
            <a:ext cx="1018713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27528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32"/>
          <p:cNvPicPr preferRelativeResize="0"/>
          <p:nvPr/>
        </p:nvPicPr>
        <p:blipFill rotWithShape="1">
          <a:blip r:embed="rId4">
            <a:alphaModFix/>
          </a:blip>
          <a:srcRect/>
          <a:stretch/>
        </p:blipFill>
        <p:spPr>
          <a:xfrm>
            <a:off x="166253" y="0"/>
            <a:ext cx="11580035" cy="6858000"/>
          </a:xfrm>
          <a:prstGeom prst="rect">
            <a:avLst/>
          </a:prstGeom>
          <a:noFill/>
          <a:ln>
            <a:noFill/>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3"/>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800"/>
              <a:buFont typeface="Barlow"/>
              <a:buNone/>
            </a:pPr>
            <a:r>
              <a:rPr lang="fr-FR" sz="4800" b="1" dirty="0">
                <a:solidFill>
                  <a:srgbClr val="FF0000"/>
                </a:solidFill>
                <a:latin typeface="Barlow"/>
                <a:ea typeface="Barlow"/>
                <a:cs typeface="Barlow"/>
                <a:sym typeface="Barlow"/>
              </a:rPr>
              <a:t>Sélection</a:t>
            </a:r>
            <a:r>
              <a:rPr lang="fr-FR" sz="4800" b="1" dirty="0">
                <a:solidFill>
                  <a:srgbClr val="005366"/>
                </a:solidFill>
                <a:latin typeface="Barlow"/>
                <a:ea typeface="Barlow"/>
                <a:cs typeface="Barlow"/>
                <a:sym typeface="Barlow"/>
              </a:rPr>
              <a:t> des projets</a:t>
            </a:r>
            <a:endParaRPr dirty="0"/>
          </a:p>
        </p:txBody>
      </p:sp>
      <p:pic>
        <p:nvPicPr>
          <p:cNvPr id="431" name="Google Shape;431;p33"/>
          <p:cNvPicPr preferRelativeResize="0"/>
          <p:nvPr/>
        </p:nvPicPr>
        <p:blipFill rotWithShape="1">
          <a:blip r:embed="rId5">
            <a:alphaModFix/>
          </a:blip>
          <a:srcRect/>
          <a:stretch/>
        </p:blipFill>
        <p:spPr>
          <a:xfrm>
            <a:off x="838200" y="1548143"/>
            <a:ext cx="11078755" cy="5029842"/>
          </a:xfrm>
          <a:prstGeom prst="rect">
            <a:avLst/>
          </a:prstGeom>
          <a:noFill/>
          <a:ln>
            <a:no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4800" b="1" dirty="0">
                <a:solidFill>
                  <a:srgbClr val="005366"/>
                </a:solidFill>
                <a:latin typeface="Barlow"/>
                <a:ea typeface="Barlow"/>
                <a:cs typeface="Barlow"/>
                <a:sym typeface="Barlow"/>
              </a:rPr>
              <a:t>Les pré-demandes déposées</a:t>
            </a:r>
            <a:endParaRPr dirty="0"/>
          </a:p>
        </p:txBody>
      </p:sp>
      <p:pic>
        <p:nvPicPr>
          <p:cNvPr id="5" name="Image 4">
            <a:extLst>
              <a:ext uri="{FF2B5EF4-FFF2-40B4-BE49-F238E27FC236}">
                <a16:creationId xmlns:a16="http://schemas.microsoft.com/office/drawing/2014/main" id="{BA232952-D68B-279B-62F5-A70418D18F48}"/>
              </a:ext>
            </a:extLst>
          </p:cNvPr>
          <p:cNvPicPr>
            <a:picLocks noChangeAspect="1"/>
          </p:cNvPicPr>
          <p:nvPr/>
        </p:nvPicPr>
        <p:blipFill>
          <a:blip r:embed="rId5"/>
          <a:stretch>
            <a:fillRect/>
          </a:stretch>
        </p:blipFill>
        <p:spPr>
          <a:xfrm>
            <a:off x="851333" y="1386366"/>
            <a:ext cx="10204064" cy="5471634"/>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4800" b="1">
                <a:solidFill>
                  <a:srgbClr val="005366"/>
                </a:solidFill>
                <a:latin typeface="Barlow"/>
                <a:ea typeface="Barlow"/>
                <a:cs typeface="Barlow"/>
                <a:sym typeface="Barlow"/>
              </a:rPr>
              <a:t>C’est quoi la suite?</a:t>
            </a:r>
            <a:endParaRPr/>
          </a:p>
        </p:txBody>
      </p:sp>
      <p:sp>
        <p:nvSpPr>
          <p:cNvPr id="445" name="Google Shape;445;p35"/>
          <p:cNvSpPr txBox="1">
            <a:spLocks noGrp="1"/>
          </p:cNvSpPr>
          <p:nvPr>
            <p:ph type="body" idx="1"/>
          </p:nvPr>
        </p:nvSpPr>
        <p:spPr>
          <a:xfrm>
            <a:off x="838200" y="1556792"/>
            <a:ext cx="10515600" cy="466725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1000"/>
              </a:spcBef>
              <a:spcAft>
                <a:spcPts val="0"/>
              </a:spcAft>
              <a:buClr>
                <a:schemeClr val="dk1"/>
              </a:buClr>
              <a:buSzPts val="2400"/>
              <a:buNone/>
            </a:pPr>
            <a:r>
              <a:rPr lang="fr-FR" sz="2400" b="1" dirty="0">
                <a:latin typeface="Barlow"/>
                <a:ea typeface="Barlow"/>
                <a:cs typeface="Barlow"/>
                <a:sym typeface="Barlow"/>
              </a:rPr>
              <a:t>Mai/Juin 2023 (à confirmer)</a:t>
            </a:r>
          </a:p>
          <a:p>
            <a:pPr marL="0" lvl="0" indent="0" algn="ctr" rtl="0">
              <a:lnSpc>
                <a:spcPct val="90000"/>
              </a:lnSpc>
              <a:spcBef>
                <a:spcPts val="1000"/>
              </a:spcBef>
              <a:spcAft>
                <a:spcPts val="0"/>
              </a:spcAft>
              <a:buClr>
                <a:schemeClr val="dk1"/>
              </a:buClr>
              <a:buSzPts val="2400"/>
              <a:buNone/>
            </a:pPr>
            <a:r>
              <a:rPr lang="fr-FR" sz="2400" dirty="0">
                <a:latin typeface="Barlow"/>
                <a:ea typeface="Barlow"/>
                <a:cs typeface="Barlow"/>
                <a:sym typeface="Barlow"/>
              </a:rPr>
              <a:t>Signature de la convention GAL – Région</a:t>
            </a:r>
          </a:p>
          <a:p>
            <a:pPr marL="0" lvl="0" indent="0" algn="ctr" rtl="0">
              <a:lnSpc>
                <a:spcPct val="90000"/>
              </a:lnSpc>
              <a:spcBef>
                <a:spcPts val="1000"/>
              </a:spcBef>
              <a:spcAft>
                <a:spcPts val="0"/>
              </a:spcAft>
              <a:buClr>
                <a:schemeClr val="dk1"/>
              </a:buClr>
              <a:buSzPts val="2400"/>
              <a:buNone/>
            </a:pPr>
            <a:endParaRPr lang="fr-FR" sz="2400" dirty="0">
              <a:latin typeface="Barlow"/>
              <a:ea typeface="Barlow"/>
              <a:cs typeface="Barlow"/>
              <a:sym typeface="Barlow"/>
            </a:endParaRPr>
          </a:p>
          <a:p>
            <a:pPr marL="0" lvl="0" indent="0" algn="ctr" rtl="0">
              <a:lnSpc>
                <a:spcPct val="90000"/>
              </a:lnSpc>
              <a:spcBef>
                <a:spcPts val="1000"/>
              </a:spcBef>
              <a:spcAft>
                <a:spcPts val="0"/>
              </a:spcAft>
              <a:buClr>
                <a:schemeClr val="dk1"/>
              </a:buClr>
              <a:buSzPts val="2400"/>
              <a:buNone/>
            </a:pPr>
            <a:r>
              <a:rPr lang="fr-FR" sz="2400" b="1" dirty="0">
                <a:latin typeface="Barlow"/>
                <a:ea typeface="Barlow"/>
                <a:cs typeface="Barlow"/>
                <a:sym typeface="Barlow"/>
              </a:rPr>
              <a:t>Juin/Octobre 2023 (à confirmer)</a:t>
            </a:r>
          </a:p>
          <a:p>
            <a:pPr marL="0" lvl="0" indent="0" algn="ctr" rtl="0">
              <a:lnSpc>
                <a:spcPct val="90000"/>
              </a:lnSpc>
              <a:spcBef>
                <a:spcPts val="1000"/>
              </a:spcBef>
              <a:spcAft>
                <a:spcPts val="0"/>
              </a:spcAft>
              <a:buClr>
                <a:schemeClr val="dk1"/>
              </a:buClr>
              <a:buSzPts val="2400"/>
              <a:buNone/>
            </a:pPr>
            <a:r>
              <a:rPr lang="fr-FR" sz="2400" dirty="0">
                <a:latin typeface="Barlow"/>
                <a:ea typeface="Barlow"/>
                <a:cs typeface="Barlow"/>
                <a:sym typeface="Barlow"/>
              </a:rPr>
              <a:t>Comités techniques : Analyse des premiers projets déposées</a:t>
            </a:r>
          </a:p>
          <a:p>
            <a:pPr marL="0" lvl="0" indent="0" algn="ctr" rtl="0">
              <a:lnSpc>
                <a:spcPct val="90000"/>
              </a:lnSpc>
              <a:spcBef>
                <a:spcPts val="1000"/>
              </a:spcBef>
              <a:spcAft>
                <a:spcPts val="0"/>
              </a:spcAft>
              <a:buClr>
                <a:schemeClr val="dk1"/>
              </a:buClr>
              <a:buSzPts val="2400"/>
              <a:buNone/>
            </a:pPr>
            <a:r>
              <a:rPr lang="fr-FR" sz="2400" dirty="0">
                <a:latin typeface="Barlow"/>
                <a:ea typeface="Barlow"/>
                <a:cs typeface="Barlow"/>
                <a:sym typeface="Barlow"/>
              </a:rPr>
              <a:t> </a:t>
            </a:r>
          </a:p>
          <a:p>
            <a:pPr marL="0" lvl="0" indent="0" algn="ctr" rtl="0">
              <a:lnSpc>
                <a:spcPct val="90000"/>
              </a:lnSpc>
              <a:spcBef>
                <a:spcPts val="1000"/>
              </a:spcBef>
              <a:spcAft>
                <a:spcPts val="0"/>
              </a:spcAft>
              <a:buClr>
                <a:schemeClr val="dk1"/>
              </a:buClr>
              <a:buSzPts val="2400"/>
              <a:buNone/>
            </a:pPr>
            <a:r>
              <a:rPr lang="fr-FR" sz="2400" b="1" dirty="0">
                <a:latin typeface="Barlow"/>
                <a:ea typeface="Barlow"/>
                <a:cs typeface="Barlow"/>
                <a:sym typeface="Barlow"/>
              </a:rPr>
              <a:t>Septembre/Décembre 2023 (à confirmer)</a:t>
            </a:r>
          </a:p>
          <a:p>
            <a:pPr marL="0" lvl="0" indent="0" algn="ctr" rtl="0">
              <a:lnSpc>
                <a:spcPct val="90000"/>
              </a:lnSpc>
              <a:spcBef>
                <a:spcPts val="1000"/>
              </a:spcBef>
              <a:spcAft>
                <a:spcPts val="0"/>
              </a:spcAft>
              <a:buClr>
                <a:schemeClr val="dk1"/>
              </a:buClr>
              <a:buSzPts val="2400"/>
              <a:buNone/>
            </a:pPr>
            <a:r>
              <a:rPr lang="fr-FR" sz="2400" dirty="0">
                <a:latin typeface="Barlow"/>
                <a:ea typeface="Barlow"/>
                <a:cs typeface="Barlow"/>
                <a:sym typeface="Barlow"/>
              </a:rPr>
              <a:t>Instruction des premiers dossiers par la Région </a:t>
            </a:r>
          </a:p>
          <a:p>
            <a:pPr marL="0" lvl="0" indent="0" algn="ctr" rtl="0">
              <a:lnSpc>
                <a:spcPct val="90000"/>
              </a:lnSpc>
              <a:spcBef>
                <a:spcPts val="1000"/>
              </a:spcBef>
              <a:spcAft>
                <a:spcPts val="0"/>
              </a:spcAft>
              <a:buClr>
                <a:schemeClr val="dk1"/>
              </a:buClr>
              <a:buSzPts val="2400"/>
              <a:buNone/>
            </a:pPr>
            <a:endParaRPr lang="fr-FR" sz="2400" dirty="0">
              <a:latin typeface="Barlow"/>
              <a:ea typeface="Barlow"/>
              <a:cs typeface="Barlow"/>
              <a:sym typeface="Barlow"/>
            </a:endParaRPr>
          </a:p>
          <a:p>
            <a:pPr marL="0" indent="0" algn="ctr">
              <a:buSzPts val="2400"/>
              <a:buNone/>
            </a:pPr>
            <a:r>
              <a:rPr lang="fr-FR" sz="2400" b="1" dirty="0">
                <a:latin typeface="Barlow"/>
                <a:ea typeface="Barlow"/>
                <a:cs typeface="Barlow"/>
                <a:sym typeface="Barlow"/>
              </a:rPr>
              <a:t>fin 2023 (à confirmer)</a:t>
            </a:r>
          </a:p>
          <a:p>
            <a:pPr marL="0" indent="0" algn="ctr">
              <a:buSzPts val="2400"/>
              <a:buNone/>
            </a:pPr>
            <a:r>
              <a:rPr lang="fr-FR" sz="2400" dirty="0">
                <a:latin typeface="Barlow"/>
                <a:ea typeface="Barlow"/>
                <a:cs typeface="Barlow"/>
                <a:sym typeface="Barlow"/>
              </a:rPr>
              <a:t>réunion officielle constitutive du GAL Îles et Estuaires Charentais et sélection des premiers dossiers</a:t>
            </a:r>
            <a:endParaRPr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1178442" y="492717"/>
            <a:ext cx="4690730" cy="1027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4800" b="1">
                <a:solidFill>
                  <a:srgbClr val="005366"/>
                </a:solidFill>
                <a:latin typeface="Barlow"/>
                <a:ea typeface="Barlow"/>
                <a:cs typeface="Barlow"/>
                <a:sym typeface="Barlow"/>
              </a:rPr>
              <a:t>Ordre du jour</a:t>
            </a:r>
            <a:endParaRPr/>
          </a:p>
        </p:txBody>
      </p:sp>
      <p:pic>
        <p:nvPicPr>
          <p:cNvPr id="108" name="Google Shape;108;p2" descr="Une image contenant extérieur, nature, montagne, rive&#10;&#10;Description générée automatiquement"/>
          <p:cNvPicPr preferRelativeResize="0"/>
          <p:nvPr/>
        </p:nvPicPr>
        <p:blipFill rotWithShape="1">
          <a:blip r:embed="rId4">
            <a:alphaModFix/>
          </a:blip>
          <a:srcRect l="32616" t="17032" r="29852"/>
          <a:stretch/>
        </p:blipFill>
        <p:spPr>
          <a:xfrm>
            <a:off x="6804996" y="850606"/>
            <a:ext cx="4076278" cy="6007394"/>
          </a:xfrm>
          <a:prstGeom prst="rect">
            <a:avLst/>
          </a:prstGeom>
          <a:noFill/>
          <a:ln>
            <a:noFill/>
          </a:ln>
        </p:spPr>
      </p:pic>
      <p:sp>
        <p:nvSpPr>
          <p:cNvPr id="109" name="Google Shape;109;p2"/>
          <p:cNvSpPr txBox="1">
            <a:spLocks noGrp="1"/>
          </p:cNvSpPr>
          <p:nvPr>
            <p:ph type="body" idx="1"/>
          </p:nvPr>
        </p:nvSpPr>
        <p:spPr>
          <a:xfrm>
            <a:off x="983432" y="1446028"/>
            <a:ext cx="5732678" cy="5079316"/>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1000"/>
              </a:spcBef>
              <a:spcAft>
                <a:spcPts val="0"/>
              </a:spcAft>
              <a:buClr>
                <a:srgbClr val="005366"/>
              </a:buClr>
              <a:buSzPts val="1800"/>
              <a:buFont typeface="Calibri"/>
              <a:buAutoNum type="arabicPeriod"/>
            </a:pPr>
            <a:r>
              <a:rPr lang="fr-FR" sz="2000" b="1" dirty="0">
                <a:solidFill>
                  <a:srgbClr val="005366"/>
                </a:solidFill>
                <a:latin typeface="Barlow"/>
                <a:ea typeface="Barlow"/>
                <a:cs typeface="Barlow"/>
                <a:sym typeface="Barlow"/>
              </a:rPr>
              <a:t>Episodes précédents et Interconnaissance – 30 min</a:t>
            </a:r>
            <a:endParaRPr sz="3200" dirty="0"/>
          </a:p>
          <a:p>
            <a:pPr marL="228600" lvl="0" indent="-228600" algn="l" rtl="0">
              <a:lnSpc>
                <a:spcPct val="150000"/>
              </a:lnSpc>
              <a:spcBef>
                <a:spcPts val="1000"/>
              </a:spcBef>
              <a:spcAft>
                <a:spcPts val="0"/>
              </a:spcAft>
              <a:buClr>
                <a:srgbClr val="005366"/>
              </a:buClr>
              <a:buSzPts val="1800"/>
              <a:buFont typeface="Calibri"/>
              <a:buAutoNum type="arabicPeriod"/>
            </a:pPr>
            <a:r>
              <a:rPr lang="fr-FR" sz="2000" b="1" dirty="0">
                <a:solidFill>
                  <a:srgbClr val="005366"/>
                </a:solidFill>
                <a:latin typeface="Barlow"/>
                <a:ea typeface="Barlow"/>
                <a:cs typeface="Barlow"/>
                <a:sym typeface="Barlow"/>
              </a:rPr>
              <a:t>Présentation et discussions – 1h:</a:t>
            </a:r>
          </a:p>
          <a:p>
            <a:pPr marL="685800" lvl="1" indent="-228600">
              <a:lnSpc>
                <a:spcPct val="150000"/>
              </a:lnSpc>
              <a:spcBef>
                <a:spcPts val="1000"/>
              </a:spcBef>
              <a:buClr>
                <a:srgbClr val="005366"/>
              </a:buClr>
              <a:buFont typeface="Calibri"/>
              <a:buAutoNum type="arabicPeriod"/>
            </a:pPr>
            <a:r>
              <a:rPr lang="fr-FR" sz="1600" b="1" dirty="0">
                <a:solidFill>
                  <a:srgbClr val="005366"/>
                </a:solidFill>
                <a:latin typeface="Barlow"/>
                <a:ea typeface="Barlow"/>
                <a:cs typeface="Barlow"/>
                <a:sym typeface="Barlow"/>
              </a:rPr>
              <a:t>Le Volet Local des Fonds Européens: du général au particulier</a:t>
            </a:r>
          </a:p>
          <a:p>
            <a:pPr marL="685800" lvl="1" indent="-228600">
              <a:lnSpc>
                <a:spcPct val="150000"/>
              </a:lnSpc>
              <a:spcBef>
                <a:spcPts val="1000"/>
              </a:spcBef>
              <a:buClr>
                <a:srgbClr val="005366"/>
              </a:buClr>
              <a:buFont typeface="Calibri"/>
              <a:buAutoNum type="arabicPeriod"/>
            </a:pPr>
            <a:r>
              <a:rPr lang="fr-FR" sz="1600" b="1" dirty="0">
                <a:solidFill>
                  <a:srgbClr val="005366"/>
                </a:solidFill>
                <a:latin typeface="Barlow"/>
                <a:ea typeface="Barlow"/>
                <a:cs typeface="Barlow"/>
                <a:sym typeface="Barlow"/>
              </a:rPr>
              <a:t>La stratégie</a:t>
            </a:r>
            <a:endParaRPr sz="2800" dirty="0"/>
          </a:p>
          <a:p>
            <a:pPr marL="685800" lvl="1" indent="-228600">
              <a:lnSpc>
                <a:spcPct val="150000"/>
              </a:lnSpc>
              <a:spcBef>
                <a:spcPts val="1000"/>
              </a:spcBef>
              <a:buClr>
                <a:srgbClr val="005366"/>
              </a:buClr>
              <a:buFont typeface="Calibri"/>
              <a:buAutoNum type="arabicPeriod"/>
            </a:pPr>
            <a:r>
              <a:rPr lang="fr-FR" sz="1600" b="1" dirty="0">
                <a:solidFill>
                  <a:srgbClr val="005366"/>
                </a:solidFill>
                <a:latin typeface="Barlow"/>
                <a:ea typeface="Barlow"/>
                <a:cs typeface="Barlow"/>
                <a:sym typeface="Barlow"/>
              </a:rPr>
              <a:t>Le Règlement intérieur</a:t>
            </a:r>
          </a:p>
          <a:p>
            <a:pPr marL="685800" lvl="1" indent="-228600">
              <a:lnSpc>
                <a:spcPct val="150000"/>
              </a:lnSpc>
              <a:spcBef>
                <a:spcPts val="1000"/>
              </a:spcBef>
              <a:buClr>
                <a:srgbClr val="005366"/>
              </a:buClr>
              <a:buFont typeface="Calibri"/>
              <a:buAutoNum type="arabicPeriod"/>
            </a:pPr>
            <a:r>
              <a:rPr lang="fr-FR" sz="1600" b="1" dirty="0">
                <a:solidFill>
                  <a:srgbClr val="005366"/>
                </a:solidFill>
                <a:latin typeface="Barlow"/>
                <a:ea typeface="Barlow"/>
                <a:cs typeface="Barlow"/>
                <a:sym typeface="Barlow"/>
              </a:rPr>
              <a:t>La Sélection des projets</a:t>
            </a:r>
          </a:p>
          <a:p>
            <a:pPr marL="685800" lvl="1" indent="-228600">
              <a:lnSpc>
                <a:spcPct val="150000"/>
              </a:lnSpc>
              <a:spcBef>
                <a:spcPts val="1000"/>
              </a:spcBef>
              <a:buClr>
                <a:srgbClr val="005366"/>
              </a:buClr>
              <a:buFont typeface="Calibri"/>
              <a:buAutoNum type="arabicPeriod"/>
            </a:pPr>
            <a:r>
              <a:rPr lang="fr-FR" sz="1600" b="1" dirty="0">
                <a:solidFill>
                  <a:srgbClr val="005366"/>
                </a:solidFill>
                <a:latin typeface="Barlow"/>
                <a:sym typeface="Barlow"/>
              </a:rPr>
              <a:t>Revue des premiers projets déposés</a:t>
            </a:r>
            <a:endParaRPr lang="fr-FR" sz="2800" dirty="0"/>
          </a:p>
          <a:p>
            <a:pPr marL="228600" lvl="0" indent="-228600" algn="l" rtl="0">
              <a:lnSpc>
                <a:spcPct val="150000"/>
              </a:lnSpc>
              <a:spcBef>
                <a:spcPts val="1000"/>
              </a:spcBef>
              <a:spcAft>
                <a:spcPts val="0"/>
              </a:spcAft>
              <a:buClr>
                <a:srgbClr val="005366"/>
              </a:buClr>
              <a:buSzPts val="1800"/>
              <a:buFont typeface="Calibri"/>
              <a:buAutoNum type="arabicPeriod"/>
            </a:pPr>
            <a:r>
              <a:rPr lang="fr-FR" sz="2000" b="1" dirty="0">
                <a:solidFill>
                  <a:srgbClr val="005366"/>
                </a:solidFill>
                <a:latin typeface="Barlow"/>
                <a:ea typeface="Barlow"/>
                <a:cs typeface="Barlow"/>
                <a:sym typeface="Barlow"/>
              </a:rPr>
              <a:t>Retour sur expérience - La Bigaille – 30 min</a:t>
            </a:r>
            <a:endParaRPr lang="fr-FR" sz="2000" b="1" dirty="0">
              <a:latin typeface="Barlow"/>
              <a:ea typeface="Barlow"/>
              <a:cs typeface="Barlow"/>
              <a:sym typeface="Barlow"/>
            </a:endParaRPr>
          </a:p>
          <a:p>
            <a:pPr marL="228600" lvl="0" indent="-114300" algn="just" rtl="0">
              <a:lnSpc>
                <a:spcPct val="150000"/>
              </a:lnSpc>
              <a:spcBef>
                <a:spcPts val="1000"/>
              </a:spcBef>
              <a:spcAft>
                <a:spcPts val="0"/>
              </a:spcAft>
              <a:buClr>
                <a:schemeClr val="dk1"/>
              </a:buClr>
              <a:buSzPts val="1800"/>
              <a:buFont typeface="Calibri"/>
              <a:buNone/>
            </a:pPr>
            <a:endParaRPr sz="2000" dirty="0">
              <a:latin typeface="Barlow"/>
              <a:ea typeface="Barlow"/>
              <a:cs typeface="Barlow"/>
              <a:sym typeface="Barlow"/>
            </a:endParaRPr>
          </a:p>
          <a:p>
            <a:pPr marL="228600" lvl="0" indent="-114300" algn="l" rtl="0">
              <a:lnSpc>
                <a:spcPct val="150000"/>
              </a:lnSpc>
              <a:spcBef>
                <a:spcPts val="1000"/>
              </a:spcBef>
              <a:spcAft>
                <a:spcPts val="0"/>
              </a:spcAft>
              <a:buClr>
                <a:schemeClr val="dk1"/>
              </a:buClr>
              <a:buSzPts val="1800"/>
              <a:buFont typeface="Calibri"/>
              <a:buNone/>
            </a:pPr>
            <a:endParaRPr sz="2000" dirty="0"/>
          </a:p>
        </p:txBody>
      </p:sp>
      <p:cxnSp>
        <p:nvCxnSpPr>
          <p:cNvPr id="110" name="Google Shape;110;p2"/>
          <p:cNvCxnSpPr/>
          <p:nvPr/>
        </p:nvCxnSpPr>
        <p:spPr>
          <a:xfrm>
            <a:off x="1286540" y="1446028"/>
            <a:ext cx="308344" cy="0"/>
          </a:xfrm>
          <a:prstGeom prst="straightConnector1">
            <a:avLst/>
          </a:prstGeom>
          <a:noFill/>
          <a:ln w="57150" cap="flat" cmpd="sng">
            <a:solidFill>
              <a:srgbClr val="7BC29A"/>
            </a:solidFill>
            <a:prstDash val="solid"/>
            <a:miter lim="800000"/>
            <a:headEnd type="none" w="sm" len="sm"/>
            <a:tailEnd type="none" w="sm" len="sm"/>
          </a:ln>
        </p:spPr>
      </p:cxnSp>
    </p:spTree>
    <p:custDataLst>
      <p:tags r:id="rId1"/>
    </p:custDataLst>
    <p:extLst>
      <p:ext uri="{BB962C8B-B14F-4D97-AF65-F5344CB8AC3E}">
        <p14:creationId xmlns:p14="http://schemas.microsoft.com/office/powerpoint/2010/main" val="4033015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3415A-9B97-23BC-FA80-8BB3D3EA6BB0}"/>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6DADFE76-BF17-B217-B36F-8BE84FD48203}"/>
              </a:ext>
            </a:extLst>
          </p:cNvPr>
          <p:cNvSpPr>
            <a:spLocks noGrp="1"/>
          </p:cNvSpPr>
          <p:nvPr>
            <p:ph type="body" idx="1"/>
          </p:nvPr>
        </p:nvSpPr>
        <p:spPr/>
        <p:txBody>
          <a:bodyPr/>
          <a:lstStyle/>
          <a:p>
            <a:endParaRPr lang="fr-FR" dirty="0"/>
          </a:p>
        </p:txBody>
      </p:sp>
      <p:pic>
        <p:nvPicPr>
          <p:cNvPr id="5" name="Image 4">
            <a:extLst>
              <a:ext uri="{FF2B5EF4-FFF2-40B4-BE49-F238E27FC236}">
                <a16:creationId xmlns:a16="http://schemas.microsoft.com/office/drawing/2014/main" id="{81F62832-4C46-A342-E318-55CB08FF6E51}"/>
              </a:ext>
            </a:extLst>
          </p:cNvPr>
          <p:cNvPicPr>
            <a:picLocks noChangeAspect="1"/>
          </p:cNvPicPr>
          <p:nvPr/>
        </p:nvPicPr>
        <p:blipFill rotWithShape="1">
          <a:blip r:embed="rId4"/>
          <a:srcRect l="4289" t="18500" r="2437" b="19551"/>
          <a:stretch/>
        </p:blipFill>
        <p:spPr>
          <a:xfrm rot="16200000">
            <a:off x="2348198" y="-1530033"/>
            <a:ext cx="6878866" cy="9898861"/>
          </a:xfrm>
          <a:prstGeom prst="rect">
            <a:avLst/>
          </a:prstGeom>
        </p:spPr>
      </p:pic>
    </p:spTree>
    <p:custDataLst>
      <p:tags r:id="rId1"/>
    </p:custDataLst>
    <p:extLst>
      <p:ext uri="{BB962C8B-B14F-4D97-AF65-F5344CB8AC3E}">
        <p14:creationId xmlns:p14="http://schemas.microsoft.com/office/powerpoint/2010/main" val="26071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0"/>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3600" b="1" dirty="0">
                <a:solidFill>
                  <a:srgbClr val="005366"/>
                </a:solidFill>
                <a:latin typeface="Barlow"/>
                <a:ea typeface="Barlow"/>
                <a:cs typeface="Barlow"/>
                <a:sym typeface="Barlow"/>
              </a:rPr>
              <a:t>Composition du GAL (engagement convention)</a:t>
            </a:r>
            <a:endParaRPr sz="3200" dirty="0"/>
          </a:p>
        </p:txBody>
      </p:sp>
      <p:graphicFrame>
        <p:nvGraphicFramePr>
          <p:cNvPr id="330" name="Google Shape;330;p20"/>
          <p:cNvGraphicFramePr/>
          <p:nvPr>
            <p:extLst>
              <p:ext uri="{D42A27DB-BD31-4B8C-83A1-F6EECF244321}">
                <p14:modId xmlns:p14="http://schemas.microsoft.com/office/powerpoint/2010/main" val="2437374866"/>
              </p:ext>
            </p:extLst>
          </p:nvPr>
        </p:nvGraphicFramePr>
        <p:xfrm>
          <a:off x="942975" y="1439863"/>
          <a:ext cx="10958525" cy="5203435"/>
        </p:xfrm>
        <a:graphic>
          <a:graphicData uri="http://schemas.openxmlformats.org/drawingml/2006/table">
            <a:tbl>
              <a:tblPr>
                <a:noFill/>
                <a:tableStyleId>{06008321-4E8F-42A6-AA28-4129DE5D9116}</a:tableStyleId>
              </a:tblPr>
              <a:tblGrid>
                <a:gridCol w="2057400">
                  <a:extLst>
                    <a:ext uri="{9D8B030D-6E8A-4147-A177-3AD203B41FA5}">
                      <a16:colId xmlns:a16="http://schemas.microsoft.com/office/drawing/2014/main" val="20000"/>
                    </a:ext>
                  </a:extLst>
                </a:gridCol>
                <a:gridCol w="4768925">
                  <a:extLst>
                    <a:ext uri="{9D8B030D-6E8A-4147-A177-3AD203B41FA5}">
                      <a16:colId xmlns:a16="http://schemas.microsoft.com/office/drawing/2014/main" val="20001"/>
                    </a:ext>
                  </a:extLst>
                </a:gridCol>
                <a:gridCol w="4132200">
                  <a:extLst>
                    <a:ext uri="{9D8B030D-6E8A-4147-A177-3AD203B41FA5}">
                      <a16:colId xmlns:a16="http://schemas.microsoft.com/office/drawing/2014/main" val="20002"/>
                    </a:ext>
                  </a:extLst>
                </a:gridCol>
              </a:tblGrid>
              <a:tr h="366475">
                <a:tc>
                  <a:txBody>
                    <a:bodyPr/>
                    <a:lstStyle/>
                    <a:p>
                      <a:pPr marL="0" marR="0" lvl="0" indent="0" algn="ctr" rtl="0">
                        <a:spcBef>
                          <a:spcPts val="0"/>
                        </a:spcBef>
                        <a:spcAft>
                          <a:spcPts val="0"/>
                        </a:spcAft>
                        <a:buNone/>
                      </a:pPr>
                      <a:r>
                        <a:rPr lang="fr-FR" sz="1600" b="1" i="0" u="none" strike="noStrike" cap="none">
                          <a:solidFill>
                            <a:srgbClr val="000000"/>
                          </a:solidFill>
                          <a:latin typeface="Barlow"/>
                          <a:ea typeface="Barlow"/>
                          <a:cs typeface="Barlow"/>
                          <a:sym typeface="Barlow"/>
                        </a:rPr>
                        <a:t>Groupe d’intérêt</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spcBef>
                          <a:spcPts val="0"/>
                        </a:spcBef>
                        <a:spcAft>
                          <a:spcPts val="0"/>
                        </a:spcAft>
                        <a:buNone/>
                      </a:pPr>
                      <a:r>
                        <a:rPr lang="fr-FR" sz="1600" b="1" i="0" u="none" strike="noStrike" cap="none">
                          <a:solidFill>
                            <a:srgbClr val="000000"/>
                          </a:solidFill>
                          <a:latin typeface="Barlow"/>
                          <a:ea typeface="Barlow"/>
                          <a:cs typeface="Barlow"/>
                          <a:sym typeface="Barlow"/>
                        </a:rPr>
                        <a:t>Titulaire</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spcBef>
                          <a:spcPts val="0"/>
                        </a:spcBef>
                        <a:spcAft>
                          <a:spcPts val="0"/>
                        </a:spcAft>
                        <a:buNone/>
                      </a:pPr>
                      <a:r>
                        <a:rPr lang="fr-FR" sz="1600" b="1" i="0" u="none" strike="noStrike" cap="none">
                          <a:solidFill>
                            <a:srgbClr val="000000"/>
                          </a:solidFill>
                          <a:latin typeface="Barlow"/>
                          <a:ea typeface="Barlow"/>
                          <a:cs typeface="Barlow"/>
                          <a:sym typeface="Barlow"/>
                        </a:rPr>
                        <a:t>Suppléant  </a:t>
                      </a:r>
                      <a:endParaRPr sz="3200" u="none" strike="noStrike" cap="none">
                        <a:latin typeface="Barlow"/>
                        <a:ea typeface="Barlow"/>
                        <a:cs typeface="Barlow"/>
                        <a:sym typeface="Barlow"/>
                      </a:endParaRPr>
                    </a:p>
                  </a:txBody>
                  <a:tcPr marL="45725" marR="45725"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243125">
                <a:tc rowSpan="5">
                  <a:txBody>
                    <a:bodyPr/>
                    <a:lstStyle/>
                    <a:p>
                      <a:pPr marL="0" marR="0" lvl="0" indent="0" algn="ctr" rtl="0">
                        <a:spcBef>
                          <a:spcPts val="0"/>
                        </a:spcBef>
                        <a:spcAft>
                          <a:spcPts val="0"/>
                        </a:spcAft>
                        <a:buNone/>
                      </a:pPr>
                      <a:r>
                        <a:rPr lang="fr-FR" sz="1600" b="0" i="0" u="none" strike="noStrike" cap="none" dirty="0">
                          <a:solidFill>
                            <a:srgbClr val="000000"/>
                          </a:solidFill>
                          <a:latin typeface="Barlow"/>
                          <a:ea typeface="Barlow"/>
                          <a:cs typeface="Barlow"/>
                          <a:sym typeface="Barlow"/>
                        </a:rPr>
                        <a:t>Collège Public (12)</a:t>
                      </a:r>
                      <a:endParaRPr sz="3200" u="none" strike="noStrike" cap="none" dirty="0">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8E8"/>
                    </a:solidFill>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4 Elu(e)s territoire CARA</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4 Elu(e)s territoire CARA</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243125">
                <a:tc vMerge="1">
                  <a:txBody>
                    <a:bodyPr/>
                    <a:lstStyle/>
                    <a:p>
                      <a:endParaRPr lang="fr-FR"/>
                    </a:p>
                  </a:txBody>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4 Elu(e)s territoire CARO</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dirty="0">
                          <a:solidFill>
                            <a:srgbClr val="000000"/>
                          </a:solidFill>
                          <a:latin typeface="Barlow"/>
                          <a:ea typeface="Barlow"/>
                          <a:cs typeface="Barlow"/>
                          <a:sym typeface="Barlow"/>
                        </a:rPr>
                        <a:t>4 Elu(e)s territoire CARO</a:t>
                      </a:r>
                      <a:endParaRPr sz="3200" u="none" strike="noStrike" cap="none" dirty="0">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243125">
                <a:tc vMerge="1">
                  <a:txBody>
                    <a:bodyPr/>
                    <a:lstStyle/>
                    <a:p>
                      <a:endParaRPr lang="fr-FR"/>
                    </a:p>
                  </a:txBody>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2 Elu(e)s territoire CCIO</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dirty="0">
                          <a:solidFill>
                            <a:srgbClr val="000000"/>
                          </a:solidFill>
                          <a:latin typeface="Barlow"/>
                          <a:ea typeface="Barlow"/>
                          <a:cs typeface="Barlow"/>
                          <a:sym typeface="Barlow"/>
                        </a:rPr>
                        <a:t>2 Elu(e)s territoire CCIO</a:t>
                      </a:r>
                      <a:endParaRPr sz="3200" u="none" strike="noStrike" cap="none" dirty="0">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243125">
                <a:tc vMerge="1">
                  <a:txBody>
                    <a:bodyPr/>
                    <a:lstStyle/>
                    <a:p>
                      <a:endParaRPr lang="fr-FR"/>
                    </a:p>
                  </a:txBody>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1 Elu(e) territoire CCBM</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1 Elu(e) territoire CCBM</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243125">
                <a:tc vMerge="1">
                  <a:txBody>
                    <a:bodyPr/>
                    <a:lstStyle/>
                    <a:p>
                      <a:endParaRPr lang="fr-FR"/>
                    </a:p>
                  </a:txBody>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1 Elu(e) Département</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1 Elu(e) Département</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400450">
                <a:tc rowSpan="7">
                  <a:txBody>
                    <a:bodyPr/>
                    <a:lstStyle/>
                    <a:p>
                      <a:pPr marL="0" marR="0" lvl="0" indent="0" algn="ctr" rtl="0">
                        <a:spcBef>
                          <a:spcPts val="0"/>
                        </a:spcBef>
                        <a:spcAft>
                          <a:spcPts val="0"/>
                        </a:spcAft>
                        <a:buNone/>
                      </a:pPr>
                      <a:r>
                        <a:rPr lang="fr-FR" sz="1600" b="0" i="0" u="none" strike="noStrike" cap="none" dirty="0">
                          <a:solidFill>
                            <a:srgbClr val="000000"/>
                          </a:solidFill>
                          <a:latin typeface="Barlow"/>
                          <a:ea typeface="Barlow"/>
                          <a:cs typeface="Barlow"/>
                          <a:sym typeface="Barlow"/>
                        </a:rPr>
                        <a:t>Collège Privé (16)</a:t>
                      </a:r>
                      <a:endParaRPr sz="3200" u="none" strike="noStrike" cap="none" dirty="0">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DF4"/>
                    </a:solidFill>
                  </a:tcPr>
                </a:tc>
                <a:tc>
                  <a:txBody>
                    <a:bodyPr/>
                    <a:lstStyle/>
                    <a:p>
                      <a:pPr marL="0" marR="0" lvl="0" indent="0" algn="ctr" rtl="0">
                        <a:spcBef>
                          <a:spcPts val="0"/>
                        </a:spcBef>
                        <a:spcAft>
                          <a:spcPts val="0"/>
                        </a:spcAft>
                        <a:buNone/>
                      </a:pPr>
                      <a:r>
                        <a:rPr lang="fr-FR" sz="1600" b="0" i="0" u="none" strike="noStrike" cap="none" dirty="0">
                          <a:solidFill>
                            <a:srgbClr val="000000"/>
                          </a:solidFill>
                          <a:latin typeface="Barlow"/>
                          <a:ea typeface="Barlow"/>
                          <a:cs typeface="Barlow"/>
                          <a:sym typeface="Barlow"/>
                        </a:rPr>
                        <a:t>4 Privés représentants l’objectif prioritaire 1</a:t>
                      </a:r>
                      <a:endParaRPr sz="3200" u="none" strike="noStrike" cap="none" dirty="0">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4 Privés représentants l’objectif prioritaire 1</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r h="400450">
                <a:tc vMerge="1">
                  <a:txBody>
                    <a:bodyPr/>
                    <a:lstStyle/>
                    <a:p>
                      <a:endParaRPr lang="fr-FR"/>
                    </a:p>
                  </a:txBody>
                  <a:tcPr/>
                </a:tc>
                <a:tc>
                  <a:txBody>
                    <a:bodyPr/>
                    <a:lstStyle/>
                    <a:p>
                      <a:pPr marL="0" marR="0" lvl="0" indent="0" algn="ctr" rtl="0">
                        <a:spcBef>
                          <a:spcPts val="0"/>
                        </a:spcBef>
                        <a:spcAft>
                          <a:spcPts val="0"/>
                        </a:spcAft>
                        <a:buNone/>
                      </a:pPr>
                      <a:r>
                        <a:rPr lang="fr-FR" sz="1600" b="0" i="0" u="none" strike="noStrike" cap="none" dirty="0">
                          <a:solidFill>
                            <a:srgbClr val="000000"/>
                          </a:solidFill>
                          <a:latin typeface="Barlow"/>
                          <a:ea typeface="Barlow"/>
                          <a:cs typeface="Barlow"/>
                          <a:sym typeface="Barlow"/>
                        </a:rPr>
                        <a:t>3 Privés représentants l’objectif prioritaire 2</a:t>
                      </a:r>
                      <a:endParaRPr sz="3200" u="none" strike="noStrike" cap="none" dirty="0">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3 Privés représentants l’objectif prioritaire 2</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7"/>
                  </a:ext>
                </a:extLst>
              </a:tr>
              <a:tr h="400450">
                <a:tc vMerge="1">
                  <a:txBody>
                    <a:bodyPr/>
                    <a:lstStyle/>
                    <a:p>
                      <a:endParaRPr lang="fr-FR"/>
                    </a:p>
                  </a:txBody>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4 Privés représentants l’objectif prioritaire 3</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4 Privés représentants l’objectif prioritaire 3</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r h="366475">
                <a:tc vMerge="1">
                  <a:txBody>
                    <a:bodyPr/>
                    <a:lstStyle/>
                    <a:p>
                      <a:endParaRPr lang="fr-FR"/>
                    </a:p>
                  </a:txBody>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2 Privés membres de Conseil de développement</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2 Privés membres de Conseil de développement</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9"/>
                  </a:ext>
                </a:extLst>
              </a:tr>
              <a:tr h="400450">
                <a:tc vMerge="1">
                  <a:txBody>
                    <a:bodyPr/>
                    <a:lstStyle/>
                    <a:p>
                      <a:endParaRPr lang="fr-FR"/>
                    </a:p>
                  </a:txBody>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1 Elu(e) Chambre du commerce et de l’industrie</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1 Elu(e) Chambre du commerce et de l’industrie</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10"/>
                  </a:ext>
                </a:extLst>
              </a:tr>
              <a:tr h="400450">
                <a:tc vMerge="1">
                  <a:txBody>
                    <a:bodyPr/>
                    <a:lstStyle/>
                    <a:p>
                      <a:endParaRPr lang="fr-FR"/>
                    </a:p>
                  </a:txBody>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1 Elu(e) Chambre d’agriculture</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1 Elu(e) Chambre d’agriculture</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11"/>
                  </a:ext>
                </a:extLst>
              </a:tr>
              <a:tr h="400450">
                <a:tc vMerge="1">
                  <a:txBody>
                    <a:bodyPr/>
                    <a:lstStyle/>
                    <a:p>
                      <a:endParaRPr lang="fr-FR"/>
                    </a:p>
                  </a:txBody>
                  <a:tcPr/>
                </a:tc>
                <a:tc>
                  <a:txBody>
                    <a:bodyPr/>
                    <a:lstStyle/>
                    <a:p>
                      <a:pPr marL="0" marR="0" lvl="0" indent="0" algn="ctr" rtl="0">
                        <a:spcBef>
                          <a:spcPts val="0"/>
                        </a:spcBef>
                        <a:spcAft>
                          <a:spcPts val="0"/>
                        </a:spcAft>
                        <a:buNone/>
                      </a:pPr>
                      <a:r>
                        <a:rPr lang="fr-FR" sz="1600" b="0" i="0" u="none" strike="noStrike" cap="none">
                          <a:solidFill>
                            <a:srgbClr val="000000"/>
                          </a:solidFill>
                          <a:latin typeface="Barlow"/>
                          <a:ea typeface="Barlow"/>
                          <a:cs typeface="Barlow"/>
                          <a:sym typeface="Barlow"/>
                        </a:rPr>
                        <a:t>1 Elu(e) Chambre des Métiers</a:t>
                      </a:r>
                      <a:endParaRPr sz="3200" u="none" strike="noStrike" cap="none">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spcBef>
                          <a:spcPts val="0"/>
                        </a:spcBef>
                        <a:spcAft>
                          <a:spcPts val="0"/>
                        </a:spcAft>
                        <a:buNone/>
                      </a:pPr>
                      <a:r>
                        <a:rPr lang="fr-FR" sz="1600" b="0" i="0" u="none" strike="noStrike" cap="none" dirty="0">
                          <a:solidFill>
                            <a:srgbClr val="000000"/>
                          </a:solidFill>
                          <a:latin typeface="Barlow"/>
                          <a:ea typeface="Barlow"/>
                          <a:cs typeface="Barlow"/>
                          <a:sym typeface="Barlow"/>
                        </a:rPr>
                        <a:t>1 Elu(e) Chambre des Métiers</a:t>
                      </a:r>
                      <a:endParaRPr sz="3200" u="none" strike="noStrike" cap="none" dirty="0">
                        <a:latin typeface="Barlow"/>
                        <a:ea typeface="Barlow"/>
                        <a:cs typeface="Barlow"/>
                        <a:sym typeface="Barlow"/>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419030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aphicFrame>
        <p:nvGraphicFramePr>
          <p:cNvPr id="336" name="Google Shape;336;p21"/>
          <p:cNvGraphicFramePr/>
          <p:nvPr>
            <p:extLst>
              <p:ext uri="{D42A27DB-BD31-4B8C-83A1-F6EECF244321}">
                <p14:modId xmlns:p14="http://schemas.microsoft.com/office/powerpoint/2010/main" val="1941547276"/>
              </p:ext>
            </p:extLst>
          </p:nvPr>
        </p:nvGraphicFramePr>
        <p:xfrm>
          <a:off x="116681" y="1499871"/>
          <a:ext cx="11958650" cy="5114445"/>
        </p:xfrm>
        <a:graphic>
          <a:graphicData uri="http://schemas.openxmlformats.org/drawingml/2006/table">
            <a:tbl>
              <a:tblPr>
                <a:noFill/>
                <a:tableStyleId>{06008321-4E8F-42A6-AA28-4129DE5D9116}</a:tableStyleId>
              </a:tblPr>
              <a:tblGrid>
                <a:gridCol w="2522935">
                  <a:extLst>
                    <a:ext uri="{9D8B030D-6E8A-4147-A177-3AD203B41FA5}">
                      <a16:colId xmlns:a16="http://schemas.microsoft.com/office/drawing/2014/main" val="20000"/>
                    </a:ext>
                  </a:extLst>
                </a:gridCol>
                <a:gridCol w="3639015">
                  <a:extLst>
                    <a:ext uri="{9D8B030D-6E8A-4147-A177-3AD203B41FA5}">
                      <a16:colId xmlns:a16="http://schemas.microsoft.com/office/drawing/2014/main" val="20001"/>
                    </a:ext>
                  </a:extLst>
                </a:gridCol>
                <a:gridCol w="2156100">
                  <a:extLst>
                    <a:ext uri="{9D8B030D-6E8A-4147-A177-3AD203B41FA5}">
                      <a16:colId xmlns:a16="http://schemas.microsoft.com/office/drawing/2014/main" val="20002"/>
                    </a:ext>
                  </a:extLst>
                </a:gridCol>
                <a:gridCol w="3640600">
                  <a:extLst>
                    <a:ext uri="{9D8B030D-6E8A-4147-A177-3AD203B41FA5}">
                      <a16:colId xmlns:a16="http://schemas.microsoft.com/office/drawing/2014/main" val="20003"/>
                    </a:ext>
                  </a:extLst>
                </a:gridCol>
              </a:tblGrid>
              <a:tr h="170300">
                <a:tc gridSpan="4">
                  <a:txBody>
                    <a:bodyPr/>
                    <a:lstStyle/>
                    <a:p>
                      <a:pPr marL="0" marR="0" lvl="0" indent="0" algn="ctr" rtl="0">
                        <a:spcBef>
                          <a:spcPts val="0"/>
                        </a:spcBef>
                        <a:spcAft>
                          <a:spcPts val="0"/>
                        </a:spcAft>
                        <a:buNone/>
                      </a:pPr>
                      <a:r>
                        <a:rPr lang="fr-FR" sz="1800" b="1" u="none" strike="noStrike" cap="none">
                          <a:latin typeface="Barlow"/>
                          <a:ea typeface="Barlow"/>
                          <a:cs typeface="Barlow"/>
                          <a:sym typeface="Barlow"/>
                        </a:rPr>
                        <a:t>Collège public</a:t>
                      </a:r>
                      <a:endParaRPr/>
                    </a:p>
                  </a:txBody>
                  <a:tcPr marL="3475" marR="3475" marT="2325" marB="23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EEAF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28600">
                <a:tc gridSpan="2">
                  <a:txBody>
                    <a:bodyPr/>
                    <a:lstStyle/>
                    <a:p>
                      <a:pPr marL="0" marR="0" lvl="0" indent="0" algn="ctr" rtl="0">
                        <a:spcBef>
                          <a:spcPts val="0"/>
                        </a:spcBef>
                        <a:spcAft>
                          <a:spcPts val="0"/>
                        </a:spcAft>
                        <a:buNone/>
                      </a:pPr>
                      <a:r>
                        <a:rPr lang="fr-FR" sz="1800" b="1" u="none" strike="noStrike" cap="none">
                          <a:latin typeface="Barlow"/>
                          <a:ea typeface="Barlow"/>
                          <a:cs typeface="Barlow"/>
                          <a:sym typeface="Barlow"/>
                        </a:rPr>
                        <a:t>Titulaires</a:t>
                      </a:r>
                      <a:endParaRPr/>
                    </a:p>
                  </a:txBody>
                  <a:tcPr marL="3475" marR="3475" marT="2325" marB="23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EEAF6"/>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800" b="1" u="none" strike="noStrike" cap="none">
                          <a:latin typeface="Barlow"/>
                          <a:ea typeface="Barlow"/>
                          <a:cs typeface="Barlow"/>
                          <a:sym typeface="Barlow"/>
                        </a:rPr>
                        <a:t>Suppléants</a:t>
                      </a:r>
                      <a:endParaRPr/>
                    </a:p>
                  </a:txBody>
                  <a:tcPr marL="3475" marR="3475" marT="2325" marB="23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EEAF6"/>
                    </a:solidFill>
                  </a:tcPr>
                </a:tc>
                <a:tc hMerge="1">
                  <a:txBody>
                    <a:bodyPr/>
                    <a:lstStyle/>
                    <a:p>
                      <a:endParaRPr lang="fr-FR"/>
                    </a:p>
                  </a:txBody>
                  <a:tcPr/>
                </a:tc>
                <a:extLst>
                  <a:ext uri="{0D108BD9-81ED-4DB2-BD59-A6C34878D82A}">
                    <a16:rowId xmlns:a16="http://schemas.microsoft.com/office/drawing/2014/main" val="10001"/>
                  </a:ext>
                </a:extLst>
              </a:tr>
              <a:tr h="203200">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FERCHAUD Pascal</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VP CARA</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GOUGNON Lysiane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Maire de Sablonceaux</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2"/>
                  </a:ext>
                </a:extLst>
              </a:tr>
              <a:tr h="271075">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BERNARD-BARTHES Pierre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Adjoint au maire de Saint-Augustin</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MARY Guy</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Maire de Chaillevette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3"/>
                  </a:ext>
                </a:extLst>
              </a:tr>
              <a:tr h="271075">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RIMBAULT Raynald</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Conseiller municipal de Royan</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CANOVA Annick</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Conseillère communautaire CARA</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4"/>
                  </a:ext>
                </a:extLst>
              </a:tr>
              <a:tr h="274800">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GRASSET Alain</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Maire de Talmont-sur-Gironde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CARRE Michèle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Elue communautaire CARA</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5"/>
                  </a:ext>
                </a:extLst>
              </a:tr>
              <a:tr h="203200">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BOURBIGOT Sébastien</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VP CARO</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PACAUD Lionel</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VP CARO</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6"/>
                  </a:ext>
                </a:extLst>
              </a:tr>
              <a:tr h="171525">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MAUGAN Claude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VP CARO</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GIREAUD Isabelle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Conseillère déléguée CARO</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7"/>
                  </a:ext>
                </a:extLst>
              </a:tr>
              <a:tr h="368900">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BESSAGUET Bruno</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VP CARO</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GILARDEAU Jean-Marie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VP CARO</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8"/>
                  </a:ext>
                </a:extLst>
              </a:tr>
              <a:tr h="203200">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LESAUVAGE Thierry</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VP CARO</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BURNET Alain</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VP CARO</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9"/>
                  </a:ext>
                </a:extLst>
              </a:tr>
              <a:tr h="203200">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PARENT Michel</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Président CCIO</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SUEUR Christophe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VP CCIO</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0"/>
                  </a:ext>
                </a:extLst>
              </a:tr>
              <a:tr h="203200">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BRECHKOFF Thibault</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VP CCIO</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ROBILLARD Patrice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VP CCIO</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1"/>
                  </a:ext>
                </a:extLst>
              </a:tr>
              <a:tr h="624475">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BROUHARD Patrice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Président CCBM</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BOMPARD Alain</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VP CCBM</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2"/>
                  </a:ext>
                </a:extLst>
              </a:tr>
              <a:tr h="271075">
                <a:tc>
                  <a:txBody>
                    <a:bodyPr/>
                    <a:lstStyle/>
                    <a:p>
                      <a:pPr marL="0" marR="0" lvl="0" indent="0" algn="l" rtl="0">
                        <a:spcBef>
                          <a:spcPts val="0"/>
                        </a:spcBef>
                        <a:spcAft>
                          <a:spcPts val="0"/>
                        </a:spcAft>
                        <a:buNone/>
                      </a:pPr>
                      <a:r>
                        <a:rPr lang="fr-FR" sz="1600" u="none" strike="noStrike" cap="none">
                          <a:latin typeface="Barlow"/>
                          <a:ea typeface="Barlow"/>
                          <a:cs typeface="Barlow"/>
                          <a:sym typeface="Barlow"/>
                        </a:rPr>
                        <a:t>RABELLE Dominique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Conseillère départementale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BRACHET Anne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600" u="none" strike="noStrike" cap="none" dirty="0">
                          <a:latin typeface="Barlow"/>
                          <a:ea typeface="Barlow"/>
                          <a:cs typeface="Barlow"/>
                          <a:sym typeface="Barlow"/>
                        </a:rPr>
                        <a:t>Conseillère départementale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3"/>
                  </a:ext>
                </a:extLst>
              </a:tr>
            </a:tbl>
          </a:graphicData>
        </a:graphic>
      </p:graphicFrame>
      <p:sp>
        <p:nvSpPr>
          <p:cNvPr id="2" name="Google Shape;329;p20">
            <a:extLst>
              <a:ext uri="{FF2B5EF4-FFF2-40B4-BE49-F238E27FC236}">
                <a16:creationId xmlns:a16="http://schemas.microsoft.com/office/drawing/2014/main" id="{142AADFD-08E7-0323-EB20-735EC12CD625}"/>
              </a:ext>
            </a:extLst>
          </p:cNvPr>
          <p:cNvSpPr txBox="1">
            <a:spLocks noGrp="1"/>
          </p:cNvSpPr>
          <p:nvPr>
            <p:ph type="title"/>
            <p:custDataLst>
              <p:tags r:id="rId2"/>
            </p:custDataLst>
          </p:nvPr>
        </p:nvSpPr>
        <p:spPr>
          <a:xfrm>
            <a:off x="263352" y="24487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3200" b="1" dirty="0">
                <a:solidFill>
                  <a:srgbClr val="005366"/>
                </a:solidFill>
                <a:latin typeface="Barlow"/>
                <a:ea typeface="Barlow"/>
                <a:cs typeface="Barlow"/>
                <a:sym typeface="Barlow"/>
              </a:rPr>
              <a:t>Composition du GAL (engagement Règlement intérieur)</a:t>
            </a:r>
            <a:endParaRPr sz="2800" dirty="0"/>
          </a:p>
        </p:txBody>
      </p:sp>
    </p:spTree>
    <p:custDataLst>
      <p:tags r:id="rId1"/>
    </p:custDataLst>
    <p:extLst>
      <p:ext uri="{BB962C8B-B14F-4D97-AF65-F5344CB8AC3E}">
        <p14:creationId xmlns:p14="http://schemas.microsoft.com/office/powerpoint/2010/main" val="87423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aphicFrame>
        <p:nvGraphicFramePr>
          <p:cNvPr id="342" name="Google Shape;342;p22"/>
          <p:cNvGraphicFramePr/>
          <p:nvPr>
            <p:extLst>
              <p:ext uri="{D42A27DB-BD31-4B8C-83A1-F6EECF244321}">
                <p14:modId xmlns:p14="http://schemas.microsoft.com/office/powerpoint/2010/main" val="1300741689"/>
              </p:ext>
            </p:extLst>
          </p:nvPr>
        </p:nvGraphicFramePr>
        <p:xfrm>
          <a:off x="0" y="0"/>
          <a:ext cx="12192000" cy="6858000"/>
        </p:xfrm>
        <a:graphic>
          <a:graphicData uri="http://schemas.openxmlformats.org/drawingml/2006/table">
            <a:tbl>
              <a:tblPr>
                <a:noFill/>
                <a:tableStyleId>{06008321-4E8F-42A6-AA28-4129DE5D9116}</a:tableStyleId>
              </a:tblPr>
              <a:tblGrid>
                <a:gridCol w="2109700">
                  <a:extLst>
                    <a:ext uri="{9D8B030D-6E8A-4147-A177-3AD203B41FA5}">
                      <a16:colId xmlns:a16="http://schemas.microsoft.com/office/drawing/2014/main" val="20000"/>
                    </a:ext>
                  </a:extLst>
                </a:gridCol>
                <a:gridCol w="3862475">
                  <a:extLst>
                    <a:ext uri="{9D8B030D-6E8A-4147-A177-3AD203B41FA5}">
                      <a16:colId xmlns:a16="http://schemas.microsoft.com/office/drawing/2014/main" val="20001"/>
                    </a:ext>
                  </a:extLst>
                </a:gridCol>
                <a:gridCol w="1964025">
                  <a:extLst>
                    <a:ext uri="{9D8B030D-6E8A-4147-A177-3AD203B41FA5}">
                      <a16:colId xmlns:a16="http://schemas.microsoft.com/office/drawing/2014/main" val="20002"/>
                    </a:ext>
                  </a:extLst>
                </a:gridCol>
                <a:gridCol w="4255800">
                  <a:extLst>
                    <a:ext uri="{9D8B030D-6E8A-4147-A177-3AD203B41FA5}">
                      <a16:colId xmlns:a16="http://schemas.microsoft.com/office/drawing/2014/main" val="20003"/>
                    </a:ext>
                  </a:extLst>
                </a:gridCol>
              </a:tblGrid>
              <a:tr h="308925">
                <a:tc gridSpan="4">
                  <a:txBody>
                    <a:bodyPr/>
                    <a:lstStyle/>
                    <a:p>
                      <a:pPr marL="0" marR="0" lvl="0" indent="0" algn="ctr" rtl="0">
                        <a:spcBef>
                          <a:spcPts val="0"/>
                        </a:spcBef>
                        <a:spcAft>
                          <a:spcPts val="0"/>
                        </a:spcAft>
                        <a:buNone/>
                      </a:pPr>
                      <a:r>
                        <a:rPr lang="fr-FR" sz="1400" b="1" u="none" strike="noStrike" cap="none">
                          <a:latin typeface="Barlow"/>
                          <a:ea typeface="Barlow"/>
                          <a:cs typeface="Barlow"/>
                          <a:sym typeface="Barlow"/>
                        </a:rPr>
                        <a:t>collège privé</a:t>
                      </a:r>
                      <a:endParaRPr/>
                    </a:p>
                  </a:txBody>
                  <a:tcPr marL="45725" marR="45725" marT="45725" marB="457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EEAF6"/>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08925">
                <a:tc gridSpan="2">
                  <a:txBody>
                    <a:bodyPr/>
                    <a:lstStyle/>
                    <a:p>
                      <a:pPr marL="0" marR="0" lvl="0" indent="0" algn="ctr" rtl="0">
                        <a:spcBef>
                          <a:spcPts val="0"/>
                        </a:spcBef>
                        <a:spcAft>
                          <a:spcPts val="0"/>
                        </a:spcAft>
                        <a:buNone/>
                      </a:pPr>
                      <a:r>
                        <a:rPr lang="fr-FR" sz="1400" b="1" u="none" strike="noStrike" cap="none">
                          <a:solidFill>
                            <a:schemeClr val="dk1"/>
                          </a:solidFill>
                          <a:latin typeface="Barlow"/>
                          <a:ea typeface="Barlow"/>
                          <a:cs typeface="Barlow"/>
                          <a:sym typeface="Barlow"/>
                        </a:rPr>
                        <a:t>Titulaires</a:t>
                      </a:r>
                      <a:endParaRPr/>
                    </a:p>
                  </a:txBody>
                  <a:tcPr marL="45725" marR="45725" marT="45725" marB="457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AF6"/>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400" b="1" u="none" strike="noStrike" cap="none">
                          <a:solidFill>
                            <a:schemeClr val="dk1"/>
                          </a:solidFill>
                          <a:latin typeface="Barlow"/>
                          <a:ea typeface="Barlow"/>
                          <a:cs typeface="Barlow"/>
                          <a:sym typeface="Barlow"/>
                        </a:rPr>
                        <a:t>Suppléants</a:t>
                      </a:r>
                      <a:endParaRPr/>
                    </a:p>
                  </a:txBody>
                  <a:tcPr marL="45725" marR="45725" marT="45725" marB="457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AF6"/>
                    </a:solidFill>
                  </a:tcPr>
                </a:tc>
                <a:tc hMerge="1">
                  <a:txBody>
                    <a:bodyPr/>
                    <a:lstStyle/>
                    <a:p>
                      <a:endParaRPr lang="fr-FR"/>
                    </a:p>
                  </a:txBody>
                  <a:tcPr/>
                </a:tc>
                <a:extLst>
                  <a:ext uri="{0D108BD9-81ED-4DB2-BD59-A6C34878D82A}">
                    <a16:rowId xmlns:a16="http://schemas.microsoft.com/office/drawing/2014/main" val="10001"/>
                  </a:ext>
                </a:extLst>
              </a:tr>
              <a:tr h="308925">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DUPONT Jean-Michel</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VP de l'association Saint-Georges Voiles</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BROCHON Jean-Pierre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Sécrétaire de l'association L'huître pédagogique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2"/>
                  </a:ext>
                </a:extLst>
              </a:tr>
              <a:tr h="525150">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LABEY Gérald</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Directeur de la Fédération départementale des chasseurs</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DAUTRICOURT Arnaud</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Responsable de production culturelle de la Corderie Royale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3"/>
                  </a:ext>
                </a:extLst>
              </a:tr>
              <a:tr h="525150">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HERBAUT Emrick</a:t>
                      </a:r>
                      <a:endParaRPr sz="1400" u="none" strike="noStrike" cap="none">
                        <a:latin typeface="Barlow"/>
                        <a:ea typeface="Barlow"/>
                        <a:cs typeface="Barlow"/>
                        <a:sym typeface="Barlow"/>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Directeur adjoint de OT IOMN</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GUENEBAULT Cécile </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Directeur adjoint de l'Office de tourisme de l'Île d'Oléron et du Bassin de Marennes</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4"/>
                  </a:ext>
                </a:extLst>
              </a:tr>
              <a:tr h="308925">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MARIOT Emilie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Coordinatrice de l'association IODDE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GAUDIN Zachary</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Association IODDE</a:t>
                      </a:r>
                      <a:endParaRPr sz="1400" u="none" strike="noStrike" cap="none">
                        <a:solidFill>
                          <a:srgbClr val="FF0000"/>
                        </a:solidFill>
                        <a:latin typeface="Barlow"/>
                        <a:ea typeface="Barlow"/>
                        <a:cs typeface="Barlow"/>
                        <a:sym typeface="Barlow"/>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5"/>
                  </a:ext>
                </a:extLst>
              </a:tr>
              <a:tr h="525150">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VINS Jérôme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Directeur du centre socioculturel Georges Brassens de Saint-Sulpice-de-Royan</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RICHY Emmanuel</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i="0" u="none" strike="noStrike" cap="none" dirty="0">
                          <a:latin typeface="Barlow"/>
                          <a:ea typeface="Barlow"/>
                          <a:cs typeface="Barlow"/>
                          <a:sym typeface="Barlow"/>
                        </a:rPr>
                        <a:t>Association Patrimoine Saint-Seurin d'</a:t>
                      </a:r>
                      <a:r>
                        <a:rPr lang="fr-FR" sz="1400" i="0" u="none" strike="noStrike" cap="none" dirty="0" err="1">
                          <a:latin typeface="Barlow"/>
                          <a:ea typeface="Barlow"/>
                          <a:cs typeface="Barlow"/>
                          <a:sym typeface="Barlow"/>
                        </a:rPr>
                        <a:t>Uzet</a:t>
                      </a:r>
                      <a:r>
                        <a:rPr lang="fr-FR" sz="1400" i="0" u="none" strike="noStrike" cap="none" dirty="0">
                          <a:latin typeface="Barlow"/>
                          <a:ea typeface="Barlow"/>
                          <a:cs typeface="Barlow"/>
                          <a:sym typeface="Barlow"/>
                        </a:rPr>
                        <a:t> - Auberge-Musée du Caviar et de l'Esturgeon</a:t>
                      </a:r>
                      <a:endParaRPr sz="1400" u="none" strike="noStrike" cap="none" dirty="0">
                        <a:latin typeface="Barlow"/>
                        <a:ea typeface="Barlow"/>
                        <a:cs typeface="Barlow"/>
                        <a:sym typeface="Barlow"/>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6"/>
                  </a:ext>
                </a:extLst>
              </a:tr>
              <a:tr h="308925">
                <a:tc>
                  <a:txBody>
                    <a:bodyPr/>
                    <a:lstStyle/>
                    <a:p>
                      <a:pPr marL="0" marR="0" lvl="0" indent="0" algn="l" rtl="0">
                        <a:spcBef>
                          <a:spcPts val="0"/>
                        </a:spcBef>
                        <a:spcAft>
                          <a:spcPts val="0"/>
                        </a:spcAft>
                        <a:buNone/>
                      </a:pPr>
                      <a:r>
                        <a:rPr lang="fr-FR" sz="1400" u="none" strike="noStrike" cap="none" dirty="0">
                          <a:latin typeface="Barlow"/>
                          <a:ea typeface="Barlow"/>
                          <a:cs typeface="Barlow"/>
                          <a:sym typeface="Barlow"/>
                        </a:rPr>
                        <a:t>JANNY Jean-Christophe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Directeur général de l’ATASH</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VILLAUTREIX François</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Directeur général adjoint de l’ATASH</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7"/>
                  </a:ext>
                </a:extLst>
              </a:tr>
              <a:tr h="308925">
                <a:tc>
                  <a:txBody>
                    <a:bodyPr/>
                    <a:lstStyle/>
                    <a:p>
                      <a:pPr marL="0" marR="0" lvl="0" indent="0" algn="l" rtl="0">
                        <a:spcBef>
                          <a:spcPts val="0"/>
                        </a:spcBef>
                        <a:spcAft>
                          <a:spcPts val="0"/>
                        </a:spcAft>
                        <a:buNone/>
                      </a:pPr>
                      <a:r>
                        <a:rPr lang="fr-FR" sz="1400" b="0" u="none" strike="noStrike" cap="none" dirty="0">
                          <a:latin typeface="Barlow"/>
                          <a:ea typeface="Barlow"/>
                          <a:cs typeface="Barlow"/>
                          <a:sym typeface="Barlow"/>
                        </a:rPr>
                        <a:t>BRIES Sylvie</a:t>
                      </a:r>
                      <a:endParaRPr b="0"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b="0" u="none" strike="noStrike" cap="none" dirty="0">
                          <a:latin typeface="Barlow"/>
                          <a:ea typeface="Barlow"/>
                          <a:cs typeface="Barlow"/>
                          <a:sym typeface="Barlow"/>
                        </a:rPr>
                        <a:t>Directrice du COBEBM</a:t>
                      </a:r>
                      <a:endParaRPr b="0"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b="0" u="none" strike="noStrike" cap="none" dirty="0">
                          <a:latin typeface="Barlow"/>
                          <a:ea typeface="Barlow"/>
                          <a:cs typeface="Barlow"/>
                          <a:sym typeface="Barlow"/>
                        </a:rPr>
                        <a:t>LECUYER </a:t>
                      </a:r>
                      <a:r>
                        <a:rPr lang="fr-FR" sz="1400" b="0" u="none" strike="noStrike" cap="none" dirty="0" err="1">
                          <a:latin typeface="Barlow"/>
                          <a:ea typeface="Barlow"/>
                          <a:cs typeface="Barlow"/>
                          <a:sym typeface="Barlow"/>
                        </a:rPr>
                        <a:t>Fany</a:t>
                      </a:r>
                      <a:endParaRPr b="0"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b="0" u="none" strike="noStrike" cap="none" dirty="0">
                          <a:latin typeface="Barlow"/>
                          <a:ea typeface="Barlow"/>
                          <a:cs typeface="Barlow"/>
                          <a:sym typeface="Barlow"/>
                        </a:rPr>
                        <a:t>Conseillère numérique du CBEBM</a:t>
                      </a:r>
                      <a:endParaRPr b="0"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8"/>
                  </a:ext>
                </a:extLst>
              </a:tr>
              <a:tr h="525150">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MARION Dominique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dirty="0">
                          <a:latin typeface="Barlow"/>
                          <a:ea typeface="Barlow"/>
                          <a:cs typeface="Barlow"/>
                          <a:sym typeface="Barlow"/>
                        </a:rPr>
                        <a:t>Administrateur de la FRAB NA</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GORICHON Frédéric</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Président du groupement du groupement d'éleveurs du marais de Brouage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09"/>
                  </a:ext>
                </a:extLst>
              </a:tr>
              <a:tr h="308925">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BERNARD Eric</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Entrepreneur Ostréicole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GACHIGNAT Fabienne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Agricultrice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0"/>
                  </a:ext>
                </a:extLst>
              </a:tr>
              <a:tr h="525150">
                <a:tc>
                  <a:txBody>
                    <a:bodyPr/>
                    <a:lstStyle/>
                    <a:p>
                      <a:pPr marL="0" marR="0" lvl="0" indent="0" algn="l" rtl="0">
                        <a:spcBef>
                          <a:spcPts val="0"/>
                        </a:spcBef>
                        <a:spcAft>
                          <a:spcPts val="0"/>
                        </a:spcAft>
                        <a:buNone/>
                      </a:pPr>
                      <a:r>
                        <a:rPr lang="fr-FR" sz="1400" u="none" strike="noStrike" cap="none" dirty="0">
                          <a:latin typeface="Barlow"/>
                          <a:ea typeface="Barlow"/>
                          <a:cs typeface="Barlow"/>
                          <a:sym typeface="Barlow"/>
                        </a:rPr>
                        <a:t>GUINOT Philippe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Président de la Coopération agricole d'Approvisionnement et d'Achat en Commun </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CATHELINEAU Sarah</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Directrice de la Coopération agricole d'Approvisionnement et d'Achat en Commun </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1"/>
                  </a:ext>
                </a:extLst>
              </a:tr>
              <a:tr h="308925">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CARDINAL Renaud</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DG UWL Surfboards</a:t>
                      </a:r>
                      <a:endParaRPr sz="1400" u="none" strike="noStrike" cap="none">
                        <a:latin typeface="Barlow"/>
                        <a:ea typeface="Barlow"/>
                        <a:cs typeface="Barlow"/>
                        <a:sym typeface="Barlow"/>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QUIQUE Rémi</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Chef de projet UWL Surfboards</a:t>
                      </a:r>
                      <a:endParaRPr sz="1400" u="none" strike="noStrike" cap="none">
                        <a:latin typeface="Barlow"/>
                        <a:ea typeface="Barlow"/>
                        <a:cs typeface="Barlow"/>
                        <a:sym typeface="Barlow"/>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2"/>
                  </a:ext>
                </a:extLst>
              </a:tr>
              <a:tr h="525150">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FAYOLLE Jean</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Membre du Codev Royan Atlantique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DUJARRIC DE LAGARDE André</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Président du Codev Royan Atlantique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3"/>
                  </a:ext>
                </a:extLst>
              </a:tr>
              <a:tr h="308925">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METAIS Michel</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Secrétaire du Codev Rochefort Océan</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BOUCHER Christophe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i="0" u="none" strike="noStrike" cap="none">
                          <a:latin typeface="Barlow"/>
                          <a:ea typeface="Barlow"/>
                          <a:cs typeface="Barlow"/>
                          <a:sym typeface="Barlow"/>
                        </a:rPr>
                        <a:t>Membre du Codev Rochefort Océan</a:t>
                      </a:r>
                      <a:endParaRPr sz="1400" u="none" strike="noStrike" cap="none">
                        <a:latin typeface="Barlow"/>
                        <a:ea typeface="Barlow"/>
                        <a:cs typeface="Barlow"/>
                        <a:sym typeface="Barlow"/>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4"/>
                  </a:ext>
                </a:extLst>
              </a:tr>
              <a:tr h="308925">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DUFOUR Delphine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Elue de la Chambre des métiers et de l'artisanat</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DOMBRAY Pauline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Elue de la Chambre des métiers et de l'artisanat</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5"/>
                  </a:ext>
                </a:extLst>
              </a:tr>
              <a:tr h="308925">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THIBAUDEAU Fabrice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Elu de la Chambre d'agriculture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ARRIGNON Valérie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Elue de la Chambre d'agriculture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6"/>
                  </a:ext>
                </a:extLst>
              </a:tr>
              <a:tr h="308925">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RENOUF Gilles</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Elu de la Chambre du commerce et de l'industrie</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a:latin typeface="Barlow"/>
                          <a:ea typeface="Barlow"/>
                          <a:cs typeface="Barlow"/>
                          <a:sym typeface="Barlow"/>
                        </a:rPr>
                        <a:t>BOSI Alain</a:t>
                      </a:r>
                      <a:endParaRPr/>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tc>
                  <a:txBody>
                    <a:bodyPr/>
                    <a:lstStyle/>
                    <a:p>
                      <a:pPr marL="0" marR="0" lvl="0" indent="0" algn="l" rtl="0">
                        <a:spcBef>
                          <a:spcPts val="0"/>
                        </a:spcBef>
                        <a:spcAft>
                          <a:spcPts val="0"/>
                        </a:spcAft>
                        <a:buNone/>
                      </a:pPr>
                      <a:r>
                        <a:rPr lang="fr-FR" sz="1400" u="none" strike="noStrike" cap="none" dirty="0">
                          <a:latin typeface="Barlow"/>
                          <a:ea typeface="Barlow"/>
                          <a:cs typeface="Barlow"/>
                          <a:sym typeface="Barlow"/>
                        </a:rPr>
                        <a:t>Elu de la Chambre du commerce et de l'industrie</a:t>
                      </a:r>
                      <a:endParaRPr dirty="0"/>
                    </a:p>
                  </a:txBody>
                  <a:tcPr marL="45725" marR="45725" marT="45725" marB="457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lt1"/>
                    </a:solidFill>
                  </a:tcPr>
                </a:tc>
                <a:extLst>
                  <a:ext uri="{0D108BD9-81ED-4DB2-BD59-A6C34878D82A}">
                    <a16:rowId xmlns:a16="http://schemas.microsoft.com/office/drawing/2014/main" val="10017"/>
                  </a:ext>
                </a:extLst>
              </a:tr>
            </a:tbl>
          </a:graphicData>
        </a:graphic>
      </p:graphicFrame>
    </p:spTree>
    <p:custDataLst>
      <p:tags r:id="rId1"/>
    </p:custDataLst>
    <p:extLst>
      <p:ext uri="{BB962C8B-B14F-4D97-AF65-F5344CB8AC3E}">
        <p14:creationId xmlns:p14="http://schemas.microsoft.com/office/powerpoint/2010/main" val="182759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10"/>
          <p:cNvGrpSpPr/>
          <p:nvPr/>
        </p:nvGrpSpPr>
        <p:grpSpPr>
          <a:xfrm>
            <a:off x="2959991" y="1250693"/>
            <a:ext cx="5760640" cy="5158422"/>
            <a:chOff x="3400119" y="1268760"/>
            <a:chExt cx="5760640" cy="5158422"/>
          </a:xfrm>
        </p:grpSpPr>
        <p:pic>
          <p:nvPicPr>
            <p:cNvPr id="189" name="Google Shape;189;p10"/>
            <p:cNvPicPr preferRelativeResize="0"/>
            <p:nvPr/>
          </p:nvPicPr>
          <p:blipFill rotWithShape="1">
            <a:blip r:embed="rId5">
              <a:alphaModFix/>
            </a:blip>
            <a:srcRect r="18427" b="53684"/>
            <a:stretch/>
          </p:blipFill>
          <p:spPr>
            <a:xfrm rot="-1892137">
              <a:off x="6482381" y="4532185"/>
              <a:ext cx="2621622" cy="690952"/>
            </a:xfrm>
            <a:prstGeom prst="rect">
              <a:avLst/>
            </a:prstGeom>
            <a:noFill/>
            <a:ln>
              <a:noFill/>
            </a:ln>
          </p:spPr>
        </p:pic>
        <p:pic>
          <p:nvPicPr>
            <p:cNvPr id="190" name="Google Shape;190;p10"/>
            <p:cNvPicPr preferRelativeResize="0"/>
            <p:nvPr/>
          </p:nvPicPr>
          <p:blipFill rotWithShape="1">
            <a:blip r:embed="rId6">
              <a:alphaModFix/>
            </a:blip>
            <a:srcRect r="17870" b="65682"/>
            <a:stretch/>
          </p:blipFill>
          <p:spPr>
            <a:xfrm rot="2224089">
              <a:off x="6377112" y="2329312"/>
              <a:ext cx="2505354" cy="497484"/>
            </a:xfrm>
            <a:prstGeom prst="rect">
              <a:avLst/>
            </a:prstGeom>
            <a:noFill/>
            <a:ln>
              <a:noFill/>
            </a:ln>
          </p:spPr>
        </p:pic>
        <p:pic>
          <p:nvPicPr>
            <p:cNvPr id="191" name="Google Shape;191;p10"/>
            <p:cNvPicPr preferRelativeResize="0"/>
            <p:nvPr/>
          </p:nvPicPr>
          <p:blipFill rotWithShape="1">
            <a:blip r:embed="rId7">
              <a:alphaModFix/>
            </a:blip>
            <a:srcRect b="58497"/>
            <a:stretch/>
          </p:blipFill>
          <p:spPr>
            <a:xfrm rot="-2121872">
              <a:off x="3336470" y="2383581"/>
              <a:ext cx="3138186" cy="600983"/>
            </a:xfrm>
            <a:prstGeom prst="rect">
              <a:avLst/>
            </a:prstGeom>
            <a:noFill/>
            <a:ln>
              <a:noFill/>
            </a:ln>
          </p:spPr>
        </p:pic>
        <p:pic>
          <p:nvPicPr>
            <p:cNvPr id="192" name="Google Shape;192;p10"/>
            <p:cNvPicPr preferRelativeResize="0"/>
            <p:nvPr/>
          </p:nvPicPr>
          <p:blipFill rotWithShape="1">
            <a:blip r:embed="rId8">
              <a:alphaModFix/>
            </a:blip>
            <a:srcRect r="5542" b="56111"/>
            <a:stretch/>
          </p:blipFill>
          <p:spPr>
            <a:xfrm rot="2195778">
              <a:off x="3604325" y="4632305"/>
              <a:ext cx="2606554" cy="578899"/>
            </a:xfrm>
            <a:prstGeom prst="rect">
              <a:avLst/>
            </a:prstGeom>
            <a:noFill/>
            <a:ln>
              <a:noFill/>
            </a:ln>
          </p:spPr>
        </p:pic>
        <p:sp>
          <p:nvSpPr>
            <p:cNvPr id="193" name="Google Shape;193;p10"/>
            <p:cNvSpPr/>
            <p:nvPr/>
          </p:nvSpPr>
          <p:spPr>
            <a:xfrm>
              <a:off x="3400119" y="1268760"/>
              <a:ext cx="5760640" cy="5158422"/>
            </a:xfrm>
            <a:prstGeom prst="flowChartOr">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94" name="Google Shape;194;p10"/>
          <p:cNvGrpSpPr/>
          <p:nvPr/>
        </p:nvGrpSpPr>
        <p:grpSpPr>
          <a:xfrm>
            <a:off x="5059469" y="2993848"/>
            <a:ext cx="1795556" cy="1800948"/>
            <a:chOff x="5392736" y="2956398"/>
            <a:chExt cx="1795556" cy="1800948"/>
          </a:xfrm>
        </p:grpSpPr>
        <p:sp>
          <p:nvSpPr>
            <p:cNvPr id="195" name="Google Shape;195;p10"/>
            <p:cNvSpPr/>
            <p:nvPr/>
          </p:nvSpPr>
          <p:spPr>
            <a:xfrm rot="-3464583">
              <a:off x="5686661" y="3164235"/>
              <a:ext cx="1193010" cy="1332999"/>
            </a:xfrm>
            <a:prstGeom prst="pie">
              <a:avLst>
                <a:gd name="adj1" fmla="val 14258833"/>
                <a:gd name="adj2" fmla="val 19684398"/>
              </a:avLst>
            </a:prstGeom>
            <a:solidFill>
              <a:schemeClr val="accent1"/>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6" name="Google Shape;196;p10"/>
            <p:cNvSpPr/>
            <p:nvPr/>
          </p:nvSpPr>
          <p:spPr>
            <a:xfrm rot="1948268">
              <a:off x="5663652" y="3185194"/>
              <a:ext cx="1238264" cy="1344884"/>
            </a:xfrm>
            <a:prstGeom prst="pie">
              <a:avLst>
                <a:gd name="adj1" fmla="val 14258833"/>
                <a:gd name="adj2" fmla="val 3431146"/>
              </a:avLst>
            </a:prstGeom>
            <a:solidFill>
              <a:srgbClr val="F4B081"/>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7" name="Google Shape;197;p10"/>
            <p:cNvSpPr/>
            <p:nvPr/>
          </p:nvSpPr>
          <p:spPr>
            <a:xfrm rot="-9008538">
              <a:off x="5651825" y="3170578"/>
              <a:ext cx="1225013" cy="1367449"/>
            </a:xfrm>
            <a:prstGeom prst="pie">
              <a:avLst>
                <a:gd name="adj1" fmla="val 14365740"/>
                <a:gd name="adj2" fmla="val 19853431"/>
              </a:avLst>
            </a:prstGeom>
            <a:solidFill>
              <a:schemeClr val="accent3"/>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8" name="Google Shape;198;p10"/>
            <p:cNvSpPr txBox="1"/>
            <p:nvPr/>
          </p:nvSpPr>
          <p:spPr>
            <a:xfrm rot="-2102202">
              <a:off x="5635152" y="3305635"/>
              <a:ext cx="7192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b="1" i="0" u="none" strike="noStrike" cap="none">
                  <a:solidFill>
                    <a:schemeClr val="lt1"/>
                  </a:solidFill>
                  <a:latin typeface="Calibri"/>
                  <a:ea typeface="Calibri"/>
                  <a:cs typeface="Calibri"/>
                  <a:sym typeface="Calibri"/>
                </a:rPr>
                <a:t>DLAL FEAMPA</a:t>
              </a:r>
              <a:endParaRPr/>
            </a:p>
          </p:txBody>
        </p:sp>
        <p:sp>
          <p:nvSpPr>
            <p:cNvPr id="199" name="Google Shape;199;p10"/>
            <p:cNvSpPr txBox="1"/>
            <p:nvPr/>
          </p:nvSpPr>
          <p:spPr>
            <a:xfrm rot="1366194">
              <a:off x="6452376" y="3758471"/>
              <a:ext cx="71927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b="1">
                  <a:solidFill>
                    <a:schemeClr val="lt1"/>
                  </a:solidFill>
                  <a:latin typeface="Calibri"/>
                  <a:ea typeface="Calibri"/>
                  <a:cs typeface="Calibri"/>
                  <a:sym typeface="Calibri"/>
                </a:rPr>
                <a:t>Axe 5</a:t>
              </a:r>
              <a:endParaRPr/>
            </a:p>
          </p:txBody>
        </p:sp>
        <p:sp>
          <p:nvSpPr>
            <p:cNvPr id="200" name="Google Shape;200;p10"/>
            <p:cNvSpPr txBox="1"/>
            <p:nvPr/>
          </p:nvSpPr>
          <p:spPr>
            <a:xfrm rot="-2102202">
              <a:off x="5647241" y="3926994"/>
              <a:ext cx="71927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b="1">
                  <a:solidFill>
                    <a:schemeClr val="lt1"/>
                  </a:solidFill>
                  <a:latin typeface="Calibri"/>
                  <a:ea typeface="Calibri"/>
                  <a:cs typeface="Calibri"/>
                  <a:sym typeface="Calibri"/>
                </a:rPr>
                <a:t>LEADER</a:t>
              </a:r>
              <a:endParaRPr/>
            </a:p>
          </p:txBody>
        </p:sp>
      </p:grpSp>
      <p:sp>
        <p:nvSpPr>
          <p:cNvPr id="201" name="Google Shape;201;p10"/>
          <p:cNvSpPr/>
          <p:nvPr/>
        </p:nvSpPr>
        <p:spPr>
          <a:xfrm>
            <a:off x="8446890" y="1768054"/>
            <a:ext cx="3337742" cy="738478"/>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dirty="0">
                <a:solidFill>
                  <a:schemeClr val="lt1"/>
                </a:solidFill>
                <a:latin typeface="Calibri"/>
                <a:ea typeface="Calibri"/>
                <a:cs typeface="Calibri"/>
                <a:sym typeface="Calibri"/>
              </a:rPr>
              <a:t>54 programmes pilotés par les territoires constituant le volet local des fonds européens</a:t>
            </a:r>
            <a:endParaRPr dirty="0"/>
          </a:p>
        </p:txBody>
      </p:sp>
      <p:sp>
        <p:nvSpPr>
          <p:cNvPr id="202" name="Google Shape;202;p10"/>
          <p:cNvSpPr/>
          <p:nvPr/>
        </p:nvSpPr>
        <p:spPr>
          <a:xfrm>
            <a:off x="150498" y="1751027"/>
            <a:ext cx="3128355" cy="6606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chemeClr val="lt1"/>
                </a:solidFill>
                <a:latin typeface="Calibri"/>
                <a:ea typeface="Calibri"/>
                <a:cs typeface="Calibri"/>
                <a:sym typeface="Calibri"/>
              </a:rPr>
              <a:t>La partie des fonds européens pilotée directement par la Région</a:t>
            </a:r>
            <a:endParaRPr/>
          </a:p>
        </p:txBody>
      </p:sp>
      <p:sp>
        <p:nvSpPr>
          <p:cNvPr id="203" name="Google Shape;203;p10"/>
          <p:cNvSpPr/>
          <p:nvPr/>
        </p:nvSpPr>
        <p:spPr>
          <a:xfrm>
            <a:off x="3968333" y="5981977"/>
            <a:ext cx="3797353" cy="692496"/>
          </a:xfrm>
          <a:prstGeom prst="doubleWave">
            <a:avLst>
              <a:gd name="adj1" fmla="val 6250"/>
              <a:gd name="adj2" fmla="val 0"/>
            </a:avLst>
          </a:prstGeom>
          <a:gradFill>
            <a:gsLst>
              <a:gs pos="0">
                <a:srgbClr val="ACD997"/>
              </a:gs>
              <a:gs pos="50000">
                <a:srgbClr val="CBE6BF"/>
              </a:gs>
              <a:gs pos="100000">
                <a:srgbClr val="E5F2E0"/>
              </a:gs>
            </a:gsLst>
            <a:lin ang="10800000" scaled="0"/>
          </a:gra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1" u="none" dirty="0">
                <a:solidFill>
                  <a:schemeClr val="dk1"/>
                </a:solidFill>
                <a:latin typeface="Calibri"/>
                <a:ea typeface="Calibri"/>
                <a:cs typeface="Calibri"/>
                <a:sym typeface="Calibri"/>
              </a:rPr>
              <a:t>977 millions € </a:t>
            </a:r>
            <a:endParaRPr dirty="0"/>
          </a:p>
        </p:txBody>
      </p:sp>
      <p:sp>
        <p:nvSpPr>
          <p:cNvPr id="204" name="Google Shape;204;p10"/>
          <p:cNvSpPr/>
          <p:nvPr/>
        </p:nvSpPr>
        <p:spPr>
          <a:xfrm>
            <a:off x="9303624" y="2411637"/>
            <a:ext cx="1928505" cy="434169"/>
          </a:xfrm>
          <a:prstGeom prst="doubleWave">
            <a:avLst>
              <a:gd name="adj1" fmla="val 6250"/>
              <a:gd name="adj2" fmla="val 0"/>
            </a:avLst>
          </a:prstGeom>
          <a:gradFill>
            <a:gsLst>
              <a:gs pos="0">
                <a:srgbClr val="ACD997"/>
              </a:gs>
              <a:gs pos="50000">
                <a:srgbClr val="CBE6BF"/>
              </a:gs>
              <a:gs pos="100000">
                <a:srgbClr val="E5F2E0"/>
              </a:gs>
            </a:gsLst>
            <a:lin ang="10800000" scaled="0"/>
          </a:gra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1" u="none">
                <a:solidFill>
                  <a:schemeClr val="dk1"/>
                </a:solidFill>
                <a:latin typeface="Calibri"/>
                <a:ea typeface="Calibri"/>
                <a:cs typeface="Calibri"/>
                <a:sym typeface="Calibri"/>
              </a:rPr>
              <a:t>141 millions €</a:t>
            </a:r>
            <a:endParaRPr/>
          </a:p>
        </p:txBody>
      </p:sp>
      <p:sp>
        <p:nvSpPr>
          <p:cNvPr id="205" name="Google Shape;205;p10"/>
          <p:cNvSpPr/>
          <p:nvPr/>
        </p:nvSpPr>
        <p:spPr>
          <a:xfrm>
            <a:off x="750422" y="2289447"/>
            <a:ext cx="1928505" cy="434169"/>
          </a:xfrm>
          <a:prstGeom prst="doubleWave">
            <a:avLst>
              <a:gd name="adj1" fmla="val 6250"/>
              <a:gd name="adj2" fmla="val 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1" u="none" dirty="0">
                <a:solidFill>
                  <a:schemeClr val="bg1"/>
                </a:solidFill>
                <a:latin typeface="Calibri"/>
                <a:ea typeface="Calibri"/>
                <a:cs typeface="Calibri"/>
                <a:sym typeface="Calibri"/>
              </a:rPr>
              <a:t>836 millions €</a:t>
            </a:r>
            <a:endParaRPr dirty="0">
              <a:solidFill>
                <a:schemeClr val="bg1"/>
              </a:solidFill>
            </a:endParaRPr>
          </a:p>
        </p:txBody>
      </p:sp>
      <p:cxnSp>
        <p:nvCxnSpPr>
          <p:cNvPr id="206" name="Google Shape;206;p10"/>
          <p:cNvCxnSpPr>
            <a:cxnSpLocks/>
            <a:stCxn id="207" idx="7"/>
          </p:cNvCxnSpPr>
          <p:nvPr/>
        </p:nvCxnSpPr>
        <p:spPr>
          <a:xfrm flipV="1">
            <a:off x="6376841" y="2306783"/>
            <a:ext cx="2131200" cy="1100358"/>
          </a:xfrm>
          <a:prstGeom prst="straightConnector1">
            <a:avLst/>
          </a:prstGeom>
          <a:noFill/>
          <a:ln w="28575" cap="flat" cmpd="sng">
            <a:solidFill>
              <a:srgbClr val="548135"/>
            </a:solidFill>
            <a:prstDash val="solid"/>
            <a:miter lim="800000"/>
            <a:headEnd type="none" w="sm" len="sm"/>
            <a:tailEnd type="triangle" w="med" len="med"/>
          </a:ln>
        </p:spPr>
      </p:cxnSp>
      <p:sp>
        <p:nvSpPr>
          <p:cNvPr id="207" name="Google Shape;207;p10"/>
          <p:cNvSpPr/>
          <p:nvPr/>
        </p:nvSpPr>
        <p:spPr>
          <a:xfrm>
            <a:off x="5279074" y="3206375"/>
            <a:ext cx="1286114" cy="1370916"/>
          </a:xfrm>
          <a:prstGeom prst="ellipse">
            <a:avLst/>
          </a:prstGeom>
          <a:noFill/>
          <a:ln w="571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322;p19">
            <a:extLst>
              <a:ext uri="{FF2B5EF4-FFF2-40B4-BE49-F238E27FC236}">
                <a16:creationId xmlns:a16="http://schemas.microsoft.com/office/drawing/2014/main" id="{3D3A406F-81FA-300F-6DD5-008AAE704FB6}"/>
              </a:ext>
            </a:extLst>
          </p:cNvPr>
          <p:cNvSpPr txBox="1">
            <a:spLocks noGrp="1"/>
          </p:cNvSpPr>
          <p:nvPr>
            <p:ph type="title"/>
            <p:custDataLst>
              <p:tags r:id="rId2"/>
            </p:custDataLst>
          </p:nvPr>
        </p:nvSpPr>
        <p:spPr>
          <a:xfrm>
            <a:off x="357790" y="57761"/>
            <a:ext cx="110184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4000" b="1" dirty="0">
                <a:solidFill>
                  <a:srgbClr val="005366"/>
                </a:solidFill>
                <a:latin typeface="Barlow"/>
                <a:ea typeface="Barlow"/>
                <a:cs typeface="Barlow"/>
                <a:sym typeface="Barlow"/>
              </a:rPr>
              <a:t>Fonds européens en Région Nouvelle-Aquitaine</a:t>
            </a:r>
            <a:endParaRPr sz="3600" dirty="0"/>
          </a:p>
        </p:txBody>
      </p:sp>
      <p:sp>
        <p:nvSpPr>
          <p:cNvPr id="4" name="Google Shape;323;p19">
            <a:extLst>
              <a:ext uri="{FF2B5EF4-FFF2-40B4-BE49-F238E27FC236}">
                <a16:creationId xmlns:a16="http://schemas.microsoft.com/office/drawing/2014/main" id="{20F8589B-40D7-07B0-BD7E-85544843ED1C}"/>
              </a:ext>
            </a:extLst>
          </p:cNvPr>
          <p:cNvSpPr txBox="1">
            <a:spLocks noGrp="1"/>
          </p:cNvSpPr>
          <p:nvPr>
            <p:ph type="body" idx="1"/>
          </p:nvPr>
        </p:nvSpPr>
        <p:spPr>
          <a:xfrm>
            <a:off x="8753782" y="4577291"/>
            <a:ext cx="3158760" cy="1584471"/>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ts val="2800"/>
              <a:buNone/>
            </a:pPr>
            <a:r>
              <a:rPr lang="fr-FR" dirty="0">
                <a:latin typeface="Barlow"/>
                <a:ea typeface="Barlow"/>
                <a:cs typeface="Barlow"/>
                <a:sym typeface="Barlow"/>
              </a:rPr>
              <a:t>Notre GAL:</a:t>
            </a:r>
            <a:endParaRPr dirty="0">
              <a:latin typeface="Barlow"/>
              <a:ea typeface="Barlow"/>
              <a:cs typeface="Barlow"/>
              <a:sym typeface="Barlow"/>
            </a:endParaRPr>
          </a:p>
          <a:p>
            <a:pPr marL="0" lvl="0" indent="0" algn="ctr" rtl="0">
              <a:lnSpc>
                <a:spcPct val="90000"/>
              </a:lnSpc>
              <a:spcBef>
                <a:spcPts val="1000"/>
              </a:spcBef>
              <a:spcAft>
                <a:spcPts val="0"/>
              </a:spcAft>
              <a:buClr>
                <a:schemeClr val="dk1"/>
              </a:buClr>
              <a:buSzPts val="2800"/>
              <a:buNone/>
            </a:pPr>
            <a:r>
              <a:rPr lang="fr-FR" dirty="0">
                <a:latin typeface="Barlow"/>
                <a:ea typeface="Barlow"/>
                <a:cs typeface="Barlow"/>
                <a:sym typeface="Barlow"/>
              </a:rPr>
              <a:t>5</a:t>
            </a:r>
            <a:r>
              <a:rPr lang="fr-FR" sz="2800" dirty="0">
                <a:latin typeface="Barlow"/>
                <a:ea typeface="Barlow"/>
                <a:cs typeface="Barlow"/>
                <a:sym typeface="Barlow"/>
              </a:rPr>
              <a:t>,4 millions €</a:t>
            </a:r>
          </a:p>
          <a:p>
            <a:pPr marL="0" lvl="0" indent="0" algn="ctr" rtl="0">
              <a:lnSpc>
                <a:spcPct val="90000"/>
              </a:lnSpc>
              <a:spcBef>
                <a:spcPts val="1000"/>
              </a:spcBef>
              <a:spcAft>
                <a:spcPts val="0"/>
              </a:spcAft>
              <a:buClr>
                <a:schemeClr val="dk1"/>
              </a:buClr>
              <a:buSzPts val="2800"/>
              <a:buNone/>
            </a:pPr>
            <a:r>
              <a:rPr lang="fr-FR" dirty="0">
                <a:latin typeface="Barlow"/>
              </a:rPr>
              <a:t>(+1 million pour le GALPA)</a:t>
            </a:r>
            <a:endParaRPr dirty="0">
              <a:latin typeface="Barlow"/>
            </a:endParaRPr>
          </a:p>
        </p:txBody>
      </p:sp>
      <p:cxnSp>
        <p:nvCxnSpPr>
          <p:cNvPr id="5" name="Google Shape;206;p10">
            <a:extLst>
              <a:ext uri="{FF2B5EF4-FFF2-40B4-BE49-F238E27FC236}">
                <a16:creationId xmlns:a16="http://schemas.microsoft.com/office/drawing/2014/main" id="{3FBE9A77-46FC-1D5D-DA78-64712665401C}"/>
              </a:ext>
            </a:extLst>
          </p:cNvPr>
          <p:cNvCxnSpPr>
            <a:cxnSpLocks/>
          </p:cNvCxnSpPr>
          <p:nvPr/>
        </p:nvCxnSpPr>
        <p:spPr>
          <a:xfrm>
            <a:off x="10236425" y="2839626"/>
            <a:ext cx="31451" cy="1240234"/>
          </a:xfrm>
          <a:prstGeom prst="straightConnector1">
            <a:avLst/>
          </a:prstGeom>
          <a:noFill/>
          <a:ln w="28575" cap="flat" cmpd="sng">
            <a:solidFill>
              <a:srgbClr val="548135"/>
            </a:solidFill>
            <a:prstDash val="solid"/>
            <a:miter lim="800000"/>
            <a:headEnd type="none" w="sm" len="sm"/>
            <a:tailEnd type="triangle" w="med" len="med"/>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02" grpId="0" animBg="1"/>
      <p:bldP spid="204" grpId="0" animBg="1"/>
      <p:bldP spid="205" grpId="0" animBg="1"/>
      <p:bldP spid="207" grpId="0"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400"/>
              <a:buFont typeface="Barlow"/>
              <a:buNone/>
            </a:pPr>
            <a:r>
              <a:rPr lang="fr-FR" sz="4400" b="1">
                <a:solidFill>
                  <a:srgbClr val="005366"/>
                </a:solidFill>
                <a:latin typeface="Barlow"/>
                <a:ea typeface="Barlow"/>
                <a:cs typeface="Barlow"/>
                <a:sym typeface="Barlow"/>
              </a:rPr>
              <a:t>C’est quoi l’esprit du Volet Local des Fonds Européens ?</a:t>
            </a:r>
            <a:endParaRPr/>
          </a:p>
        </p:txBody>
      </p:sp>
      <p:sp>
        <p:nvSpPr>
          <p:cNvPr id="316" name="Google Shape;316;p18"/>
          <p:cNvSpPr txBox="1">
            <a:spLocks noGrp="1"/>
          </p:cNvSpPr>
          <p:nvPr>
            <p:ph type="body" idx="1"/>
          </p:nvPr>
        </p:nvSpPr>
        <p:spPr>
          <a:xfrm>
            <a:off x="462579" y="1825624"/>
            <a:ext cx="11729422" cy="4768813"/>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rgbClr val="141412"/>
              </a:buClr>
              <a:buSzPts val="3000"/>
              <a:buNone/>
            </a:pPr>
            <a:r>
              <a:rPr lang="fr-FR" b="1" dirty="0">
                <a:solidFill>
                  <a:srgbClr val="141412"/>
                </a:solidFill>
                <a:latin typeface="Barlow" panose="00000500000000000000" pitchFamily="2" charset="0"/>
              </a:rPr>
              <a:t>= Développement Local par les Acteurs Locaux (DLAL)</a:t>
            </a:r>
          </a:p>
          <a:p>
            <a:pPr marL="0" lvl="0" indent="0" rtl="0">
              <a:lnSpc>
                <a:spcPct val="90000"/>
              </a:lnSpc>
              <a:spcBef>
                <a:spcPts val="0"/>
              </a:spcBef>
              <a:spcAft>
                <a:spcPts val="0"/>
              </a:spcAft>
              <a:buClr>
                <a:srgbClr val="141412"/>
              </a:buClr>
              <a:buSzPts val="3000"/>
              <a:buNone/>
            </a:pPr>
            <a:r>
              <a:rPr lang="fr-FR" b="1" dirty="0">
                <a:solidFill>
                  <a:srgbClr val="141412"/>
                </a:solidFill>
                <a:latin typeface="Barlow" panose="00000500000000000000" pitchFamily="2" charset="0"/>
              </a:rPr>
              <a:t>= Approche LEADER</a:t>
            </a:r>
          </a:p>
          <a:p>
            <a:pPr marL="0" lvl="0" indent="0" rtl="0">
              <a:lnSpc>
                <a:spcPct val="90000"/>
              </a:lnSpc>
              <a:spcBef>
                <a:spcPts val="0"/>
              </a:spcBef>
              <a:spcAft>
                <a:spcPts val="0"/>
              </a:spcAft>
              <a:buClr>
                <a:srgbClr val="141412"/>
              </a:buClr>
              <a:buSzPts val="3000"/>
              <a:buNone/>
            </a:pPr>
            <a:r>
              <a:rPr lang="fr-FR" dirty="0">
                <a:solidFill>
                  <a:srgbClr val="141412"/>
                </a:solidFill>
                <a:latin typeface="Barlow" panose="00000500000000000000" pitchFamily="2" charset="0"/>
              </a:rPr>
              <a:t>= Volet Territorial des fonds européens</a:t>
            </a:r>
          </a:p>
          <a:p>
            <a:pPr marL="0" lvl="0" indent="0" rtl="0">
              <a:lnSpc>
                <a:spcPct val="90000"/>
              </a:lnSpc>
              <a:spcBef>
                <a:spcPts val="0"/>
              </a:spcBef>
              <a:spcAft>
                <a:spcPts val="0"/>
              </a:spcAft>
              <a:buClr>
                <a:srgbClr val="141412"/>
              </a:buClr>
              <a:buSzPts val="3000"/>
              <a:buNone/>
            </a:pPr>
            <a:r>
              <a:rPr lang="fr-FR" dirty="0">
                <a:solidFill>
                  <a:srgbClr val="141412"/>
                </a:solidFill>
                <a:latin typeface="Barlow" panose="00000500000000000000" pitchFamily="2" charset="0"/>
              </a:rPr>
              <a:t>= </a:t>
            </a:r>
            <a:r>
              <a:rPr lang="fr-FR" dirty="0" err="1">
                <a:solidFill>
                  <a:srgbClr val="141412"/>
                </a:solidFill>
                <a:latin typeface="Barlow" panose="00000500000000000000" pitchFamily="2" charset="0"/>
              </a:rPr>
              <a:t>Interfonds</a:t>
            </a:r>
            <a:endParaRPr lang="fr-FR" dirty="0">
              <a:solidFill>
                <a:srgbClr val="141412"/>
              </a:solidFill>
              <a:latin typeface="Barlow" panose="00000500000000000000" pitchFamily="2" charset="0"/>
            </a:endParaRPr>
          </a:p>
          <a:p>
            <a:pPr marL="0" lvl="0" indent="0" rtl="0">
              <a:lnSpc>
                <a:spcPct val="90000"/>
              </a:lnSpc>
              <a:spcBef>
                <a:spcPts val="0"/>
              </a:spcBef>
              <a:spcAft>
                <a:spcPts val="0"/>
              </a:spcAft>
              <a:buClr>
                <a:srgbClr val="141412"/>
              </a:buClr>
              <a:buSzPts val="3000"/>
              <a:buNone/>
            </a:pPr>
            <a:endParaRPr lang="fr-FR" b="1" dirty="0">
              <a:solidFill>
                <a:srgbClr val="141412"/>
              </a:solidFill>
              <a:latin typeface="Barlow" panose="00000500000000000000" pitchFamily="2" charset="0"/>
            </a:endParaRPr>
          </a:p>
          <a:p>
            <a:pPr marL="0" lvl="0" indent="0" rtl="0">
              <a:lnSpc>
                <a:spcPct val="90000"/>
              </a:lnSpc>
              <a:spcBef>
                <a:spcPts val="0"/>
              </a:spcBef>
              <a:spcAft>
                <a:spcPts val="600"/>
              </a:spcAft>
              <a:buClr>
                <a:srgbClr val="141412"/>
              </a:buClr>
              <a:buSzPts val="3000"/>
              <a:buNone/>
            </a:pPr>
            <a:r>
              <a:rPr lang="fr-FR" b="1" dirty="0">
                <a:solidFill>
                  <a:srgbClr val="141412"/>
                </a:solidFill>
                <a:latin typeface="Barlow" panose="00000500000000000000" pitchFamily="2" charset="0"/>
              </a:rPr>
              <a:t>Les grands principes:</a:t>
            </a:r>
          </a:p>
          <a:p>
            <a:pPr lvl="1" indent="-457200">
              <a:spcBef>
                <a:spcPts val="0"/>
              </a:spcBef>
              <a:spcAft>
                <a:spcPts val="600"/>
              </a:spcAft>
              <a:buClr>
                <a:srgbClr val="141412"/>
              </a:buClr>
              <a:buSzPts val="3000"/>
            </a:pPr>
            <a:r>
              <a:rPr lang="fr-FR" b="1" dirty="0">
                <a:solidFill>
                  <a:srgbClr val="141412"/>
                </a:solidFill>
                <a:latin typeface="Barlow" panose="00000500000000000000" pitchFamily="2" charset="0"/>
              </a:rPr>
              <a:t>S</a:t>
            </a:r>
            <a:r>
              <a:rPr lang="fr-FR" b="1" i="0" dirty="0">
                <a:solidFill>
                  <a:srgbClr val="141412"/>
                </a:solidFill>
                <a:latin typeface="Barlow" panose="00000500000000000000" pitchFamily="2" charset="0"/>
              </a:rPr>
              <a:t>tratégie de Développement Local</a:t>
            </a:r>
            <a:endParaRPr lang="fr-FR" dirty="0">
              <a:solidFill>
                <a:srgbClr val="141412"/>
              </a:solidFill>
              <a:latin typeface="Barlow" panose="00000500000000000000" pitchFamily="2" charset="0"/>
            </a:endParaRPr>
          </a:p>
          <a:p>
            <a:pPr lvl="1" indent="-457200">
              <a:spcBef>
                <a:spcPts val="0"/>
              </a:spcBef>
              <a:spcAft>
                <a:spcPts val="600"/>
              </a:spcAft>
              <a:buClr>
                <a:srgbClr val="141412"/>
              </a:buClr>
              <a:buSzPts val="3000"/>
            </a:pPr>
            <a:r>
              <a:rPr lang="fr-FR" b="1" i="0" dirty="0">
                <a:solidFill>
                  <a:srgbClr val="141412"/>
                </a:solidFill>
                <a:latin typeface="Barlow" panose="00000500000000000000" pitchFamily="2" charset="0"/>
              </a:rPr>
              <a:t>Gouvernance par des acteurs publics et privés</a:t>
            </a:r>
            <a:r>
              <a:rPr lang="fr-FR" i="0" dirty="0">
                <a:solidFill>
                  <a:srgbClr val="141412"/>
                </a:solidFill>
                <a:latin typeface="Barlow" panose="00000500000000000000" pitchFamily="2" charset="0"/>
              </a:rPr>
              <a:t>, le Groupe d’Action Locale </a:t>
            </a:r>
            <a:endParaRPr lang="fr-FR" dirty="0">
              <a:latin typeface="Barlow" panose="00000500000000000000" pitchFamily="2" charset="0"/>
            </a:endParaRPr>
          </a:p>
          <a:p>
            <a:pPr lvl="1" indent="-457200">
              <a:spcBef>
                <a:spcPts val="0"/>
              </a:spcBef>
              <a:spcAft>
                <a:spcPts val="600"/>
              </a:spcAft>
              <a:buClr>
                <a:srgbClr val="141412"/>
              </a:buClr>
              <a:buSzPts val="3000"/>
            </a:pPr>
            <a:r>
              <a:rPr lang="fr-FR" b="1" i="0" dirty="0">
                <a:solidFill>
                  <a:srgbClr val="141412"/>
                </a:solidFill>
                <a:latin typeface="Barlow" panose="00000500000000000000" pitchFamily="2" charset="0"/>
              </a:rPr>
              <a:t>Approche ascendante </a:t>
            </a:r>
            <a:r>
              <a:rPr lang="fr-FR" b="0" i="0" dirty="0">
                <a:solidFill>
                  <a:srgbClr val="141412"/>
                </a:solidFill>
                <a:latin typeface="Barlow" panose="00000500000000000000" pitchFamily="2" charset="0"/>
              </a:rPr>
              <a:t>pour l’élaboration et de la mise en œuvre des stratégies</a:t>
            </a:r>
          </a:p>
          <a:p>
            <a:pPr lvl="1" indent="-457200">
              <a:spcBef>
                <a:spcPts val="0"/>
              </a:spcBef>
              <a:spcAft>
                <a:spcPts val="600"/>
              </a:spcAft>
              <a:buClr>
                <a:srgbClr val="141412"/>
              </a:buClr>
              <a:buSzPts val="3000"/>
            </a:pPr>
            <a:r>
              <a:rPr lang="fr-FR" b="0" i="0" dirty="0">
                <a:solidFill>
                  <a:srgbClr val="141412"/>
                </a:solidFill>
                <a:latin typeface="Barlow" panose="00000500000000000000" pitchFamily="2" charset="0"/>
              </a:rPr>
              <a:t>La mise en œuvre d</a:t>
            </a:r>
            <a:r>
              <a:rPr lang="fr-FR" b="1" i="0" dirty="0">
                <a:solidFill>
                  <a:srgbClr val="141412"/>
                </a:solidFill>
                <a:latin typeface="Barlow" panose="00000500000000000000" pitchFamily="2" charset="0"/>
              </a:rPr>
              <a:t>’approches innovantes, expérimentation</a:t>
            </a:r>
            <a:endParaRPr lang="fr-FR" dirty="0">
              <a:solidFill>
                <a:srgbClr val="141412"/>
              </a:solidFill>
              <a:latin typeface="Barlow" panose="00000500000000000000" pitchFamily="2" charset="0"/>
            </a:endParaRPr>
          </a:p>
          <a:p>
            <a:pPr lvl="1" indent="-457200">
              <a:spcBef>
                <a:spcPts val="0"/>
              </a:spcBef>
              <a:spcAft>
                <a:spcPts val="600"/>
              </a:spcAft>
              <a:buClr>
                <a:srgbClr val="141412"/>
              </a:buClr>
              <a:buSzPts val="3000"/>
            </a:pPr>
            <a:r>
              <a:rPr lang="fr-FR" b="0" i="0" dirty="0">
                <a:solidFill>
                  <a:srgbClr val="141412"/>
                </a:solidFill>
                <a:latin typeface="Barlow" panose="00000500000000000000" pitchFamily="2" charset="0"/>
              </a:rPr>
              <a:t>La mise en œuvre de projets de </a:t>
            </a:r>
            <a:r>
              <a:rPr lang="fr-FR" b="1" i="0" dirty="0">
                <a:solidFill>
                  <a:srgbClr val="141412"/>
                </a:solidFill>
                <a:latin typeface="Barlow" panose="00000500000000000000" pitchFamily="2" charset="0"/>
              </a:rPr>
              <a:t>coopération</a:t>
            </a:r>
            <a:r>
              <a:rPr lang="fr-FR" b="0" i="0" dirty="0">
                <a:solidFill>
                  <a:srgbClr val="141412"/>
                </a:solidFill>
                <a:latin typeface="Barlow" panose="00000500000000000000" pitchFamily="2" charset="0"/>
              </a:rPr>
              <a:t> entre territoires</a:t>
            </a:r>
            <a:endParaRPr dirty="0">
              <a:latin typeface="Barlow" panose="00000500000000000000" pitchFamily="2"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5"/>
          <p:cNvSpPr txBox="1">
            <a:spLocks noGrp="1"/>
          </p:cNvSpPr>
          <p:nvPr>
            <p:ph type="title"/>
            <p:custDataLst>
              <p:tags r:id="rId2"/>
            </p:custDataLst>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366"/>
              </a:buClr>
              <a:buSzPts val="4800"/>
              <a:buFont typeface="Barlow"/>
              <a:buNone/>
            </a:pPr>
            <a:r>
              <a:rPr lang="fr-FR" sz="4800" b="1" dirty="0">
                <a:solidFill>
                  <a:srgbClr val="005366"/>
                </a:solidFill>
                <a:latin typeface="Barlow"/>
                <a:ea typeface="Barlow"/>
                <a:cs typeface="Barlow"/>
                <a:sym typeface="Barlow"/>
              </a:rPr>
              <a:t>Assistance technique du GALIEC</a:t>
            </a:r>
            <a:endParaRPr dirty="0"/>
          </a:p>
        </p:txBody>
      </p:sp>
      <p:sp>
        <p:nvSpPr>
          <p:cNvPr id="363" name="Google Shape;363;p25"/>
          <p:cNvSpPr txBox="1">
            <a:spLocks noGrp="1"/>
          </p:cNvSpPr>
          <p:nvPr>
            <p:ph type="body" idx="1"/>
          </p:nvPr>
        </p:nvSpPr>
        <p:spPr>
          <a:xfrm>
            <a:off x="1703512" y="1825625"/>
            <a:ext cx="9145016" cy="466725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ct val="100000"/>
              <a:buNone/>
            </a:pPr>
            <a:r>
              <a:rPr lang="fr-FR" sz="2200" b="1" dirty="0">
                <a:latin typeface="Barlow"/>
                <a:ea typeface="Barlow"/>
                <a:cs typeface="Barlow"/>
                <a:sym typeface="Barlow"/>
              </a:rPr>
              <a:t>Coordination</a:t>
            </a:r>
            <a:r>
              <a:rPr lang="fr-FR" sz="2200" dirty="0">
                <a:latin typeface="Barlow"/>
                <a:ea typeface="Barlow"/>
                <a:cs typeface="Barlow"/>
                <a:sym typeface="Barlow"/>
              </a:rPr>
              <a:t> avec l’appui du Groupe Technique </a:t>
            </a:r>
            <a:r>
              <a:rPr lang="fr-FR" sz="2200" dirty="0" err="1">
                <a:latin typeface="Barlow"/>
                <a:ea typeface="Barlow"/>
                <a:cs typeface="Barlow"/>
                <a:sym typeface="Barlow"/>
              </a:rPr>
              <a:t>InterEPCI</a:t>
            </a:r>
            <a:endParaRPr lang="fr-FR" sz="2200" dirty="0">
              <a:latin typeface="Barlow"/>
              <a:ea typeface="Barlow"/>
              <a:cs typeface="Barlow"/>
              <a:sym typeface="Barlow"/>
            </a:endParaRPr>
          </a:p>
          <a:p>
            <a:pPr marL="0" lvl="0" indent="0" algn="just" rtl="0">
              <a:lnSpc>
                <a:spcPct val="90000"/>
              </a:lnSpc>
              <a:spcBef>
                <a:spcPts val="0"/>
              </a:spcBef>
              <a:spcAft>
                <a:spcPts val="0"/>
              </a:spcAft>
              <a:buClr>
                <a:schemeClr val="dk1"/>
              </a:buClr>
              <a:buSzPct val="100000"/>
              <a:buNone/>
            </a:pPr>
            <a:r>
              <a:rPr lang="fr-FR" sz="2200" i="1" dirty="0">
                <a:latin typeface="Barlow"/>
                <a:ea typeface="Barlow"/>
                <a:cs typeface="Barlow"/>
                <a:sym typeface="Barlow"/>
              </a:rPr>
              <a:t>Pôle Marennes Oléron</a:t>
            </a:r>
          </a:p>
          <a:p>
            <a:pPr marL="0" lvl="0" indent="0" algn="just" rtl="0">
              <a:lnSpc>
                <a:spcPct val="90000"/>
              </a:lnSpc>
              <a:spcBef>
                <a:spcPts val="1000"/>
              </a:spcBef>
              <a:spcAft>
                <a:spcPts val="0"/>
              </a:spcAft>
              <a:buClr>
                <a:schemeClr val="dk1"/>
              </a:buClr>
              <a:buSzPct val="100000"/>
              <a:buNone/>
            </a:pPr>
            <a:endParaRPr lang="fr-FR" sz="2200" b="1" i="1" dirty="0">
              <a:latin typeface="Barlow"/>
              <a:ea typeface="Barlow"/>
              <a:cs typeface="Barlow"/>
              <a:sym typeface="Barlow"/>
            </a:endParaRPr>
          </a:p>
          <a:p>
            <a:pPr marL="0" lvl="0" indent="0" algn="just" rtl="0">
              <a:lnSpc>
                <a:spcPct val="90000"/>
              </a:lnSpc>
              <a:spcBef>
                <a:spcPts val="1000"/>
              </a:spcBef>
              <a:spcAft>
                <a:spcPts val="0"/>
              </a:spcAft>
              <a:buClr>
                <a:schemeClr val="dk1"/>
              </a:buClr>
              <a:buSzPct val="100000"/>
              <a:buNone/>
            </a:pPr>
            <a:r>
              <a:rPr lang="fr-FR" sz="2200" b="1" dirty="0">
                <a:latin typeface="Barlow"/>
                <a:ea typeface="Barlow"/>
                <a:cs typeface="Barlow"/>
                <a:sym typeface="Barlow"/>
              </a:rPr>
              <a:t>Animation de proximité</a:t>
            </a:r>
            <a:endParaRPr lang="fr-FR" b="1" dirty="0"/>
          </a:p>
          <a:p>
            <a:pPr marL="0" lvl="0" indent="0" algn="just" rtl="0">
              <a:lnSpc>
                <a:spcPct val="90000"/>
              </a:lnSpc>
              <a:spcBef>
                <a:spcPts val="1000"/>
              </a:spcBef>
              <a:spcAft>
                <a:spcPts val="0"/>
              </a:spcAft>
              <a:buClr>
                <a:schemeClr val="dk1"/>
              </a:buClr>
              <a:buSzPct val="100000"/>
              <a:buNone/>
            </a:pPr>
            <a:r>
              <a:rPr lang="fr-FR" sz="2200" i="1" dirty="0">
                <a:latin typeface="Barlow"/>
                <a:ea typeface="Barlow"/>
                <a:cs typeface="Barlow"/>
                <a:sym typeface="Barlow"/>
              </a:rPr>
              <a:t>Communauté d’Agglomération de Rochefort Océan</a:t>
            </a:r>
            <a:endParaRPr lang="fr-FR" dirty="0"/>
          </a:p>
          <a:p>
            <a:pPr marL="0" lvl="0" indent="0" algn="just" rtl="0">
              <a:lnSpc>
                <a:spcPct val="90000"/>
              </a:lnSpc>
              <a:spcBef>
                <a:spcPts val="1000"/>
              </a:spcBef>
              <a:spcAft>
                <a:spcPts val="0"/>
              </a:spcAft>
              <a:buClr>
                <a:schemeClr val="dk1"/>
              </a:buClr>
              <a:buSzPct val="100000"/>
              <a:buNone/>
            </a:pPr>
            <a:r>
              <a:rPr lang="fr-FR" sz="2200" i="1" dirty="0">
                <a:latin typeface="Barlow"/>
                <a:ea typeface="Barlow"/>
                <a:cs typeface="Barlow"/>
                <a:sym typeface="Barlow"/>
              </a:rPr>
              <a:t>Communauté d’Agglomération Royan Atlantique</a:t>
            </a:r>
            <a:endParaRPr lang="fr-FR" dirty="0"/>
          </a:p>
          <a:p>
            <a:pPr marL="0" lvl="0" indent="0" algn="just" rtl="0">
              <a:lnSpc>
                <a:spcPct val="90000"/>
              </a:lnSpc>
              <a:spcBef>
                <a:spcPts val="1000"/>
              </a:spcBef>
              <a:spcAft>
                <a:spcPts val="0"/>
              </a:spcAft>
              <a:buClr>
                <a:schemeClr val="dk1"/>
              </a:buClr>
              <a:buSzPct val="100000"/>
              <a:buNone/>
            </a:pPr>
            <a:r>
              <a:rPr lang="fr-FR" sz="2200" i="1" dirty="0">
                <a:latin typeface="Barlow"/>
                <a:ea typeface="Barlow"/>
                <a:cs typeface="Barlow"/>
                <a:sym typeface="Barlow"/>
              </a:rPr>
              <a:t>Communautés de communes de l’Île d’Oléron et du bassin de Marennes</a:t>
            </a:r>
          </a:p>
          <a:p>
            <a:pPr marL="0" lvl="0" indent="0" algn="just" rtl="0">
              <a:lnSpc>
                <a:spcPct val="90000"/>
              </a:lnSpc>
              <a:spcBef>
                <a:spcPts val="1000"/>
              </a:spcBef>
              <a:spcAft>
                <a:spcPts val="0"/>
              </a:spcAft>
              <a:buClr>
                <a:schemeClr val="dk1"/>
              </a:buClr>
              <a:buSzPct val="100000"/>
              <a:buNone/>
            </a:pPr>
            <a:endParaRPr lang="fr-FR" sz="2200" i="1" dirty="0">
              <a:latin typeface="Barlow"/>
              <a:sym typeface="Barlow"/>
            </a:endParaRPr>
          </a:p>
          <a:p>
            <a:pPr marL="0" lvl="0" indent="0" algn="just" rtl="0">
              <a:lnSpc>
                <a:spcPct val="90000"/>
              </a:lnSpc>
              <a:spcBef>
                <a:spcPts val="1000"/>
              </a:spcBef>
              <a:spcAft>
                <a:spcPts val="0"/>
              </a:spcAft>
              <a:buClr>
                <a:schemeClr val="dk1"/>
              </a:buClr>
              <a:buSzPct val="100000"/>
              <a:buNone/>
            </a:pPr>
            <a:r>
              <a:rPr lang="fr-FR" sz="2200" b="1" dirty="0">
                <a:latin typeface="Barlow"/>
              </a:rPr>
              <a:t>Comités techniques </a:t>
            </a:r>
            <a:r>
              <a:rPr lang="fr-FR" sz="2200" dirty="0">
                <a:latin typeface="Barlow"/>
              </a:rPr>
              <a:t>par thématique*</a:t>
            </a:r>
          </a:p>
          <a:p>
            <a:pPr marL="0" lvl="0" indent="0" algn="r" rtl="0">
              <a:lnSpc>
                <a:spcPct val="90000"/>
              </a:lnSpc>
              <a:spcBef>
                <a:spcPts val="1000"/>
              </a:spcBef>
              <a:spcAft>
                <a:spcPts val="0"/>
              </a:spcAft>
              <a:buClr>
                <a:schemeClr val="dk1"/>
              </a:buClr>
              <a:buSzPct val="100000"/>
              <a:buNone/>
            </a:pPr>
            <a:endParaRPr lang="fr-FR" sz="2200" dirty="0">
              <a:latin typeface="Barlow"/>
            </a:endParaRPr>
          </a:p>
          <a:p>
            <a:pPr marL="0" lvl="0" indent="0" algn="r" rtl="0">
              <a:lnSpc>
                <a:spcPct val="90000"/>
              </a:lnSpc>
              <a:spcBef>
                <a:spcPts val="1000"/>
              </a:spcBef>
              <a:spcAft>
                <a:spcPts val="0"/>
              </a:spcAft>
              <a:buClr>
                <a:schemeClr val="dk1"/>
              </a:buClr>
              <a:buSzPct val="100000"/>
              <a:buNone/>
            </a:pPr>
            <a:r>
              <a:rPr lang="fr-FR" sz="1800" i="1" dirty="0">
                <a:latin typeface="Barlow"/>
              </a:rPr>
              <a:t>*Possibilité d’y associer les membres de GAL qui le souhaitent</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2023 04 06 Présentation[20230525142153259].mdb"/>
</p:tagLst>
</file>

<file path=ppt/tags/tag1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CHARTPARA_NOTSHOWSLIDECOMPQUETEXT" val="False"/>
  <p:tag name="ARS_CHARTPARA_NOTSHOWSLIDECOMPITEMTEXT" val="False"/>
</p:tagLst>
</file>

<file path=ppt/tags/tag2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6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3750</TotalTime>
  <Words>2787</Words>
  <Application>Microsoft Office PowerPoint</Application>
  <PresentationFormat>Grand écran</PresentationFormat>
  <Paragraphs>521</Paragraphs>
  <Slides>38</Slides>
  <Notes>38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38</vt:i4>
      </vt:variant>
    </vt:vector>
  </HeadingPairs>
  <TitlesOfParts>
    <vt:vector size="47" baseType="lpstr">
      <vt:lpstr>Calibri</vt:lpstr>
      <vt:lpstr>Wingdings</vt:lpstr>
      <vt:lpstr>Segoe UI Black</vt:lpstr>
      <vt:lpstr>Segoe UI Light</vt:lpstr>
      <vt:lpstr>Barlow</vt:lpstr>
      <vt:lpstr>Arial</vt:lpstr>
      <vt:lpstr>Courier New</vt:lpstr>
      <vt:lpstr>Segoe UI Semibold</vt:lpstr>
      <vt:lpstr>Thème Office</vt:lpstr>
      <vt:lpstr>1ère Réunion  du Groupe d’Action Locale  des Îles et Estuaires Charentais</vt:lpstr>
      <vt:lpstr>Ordre du jour</vt:lpstr>
      <vt:lpstr>Groupe d’Action Locale des Îles et Estuaires Charentais  Dans les épisodes précédents…</vt:lpstr>
      <vt:lpstr>Composition du GAL (engagement convention)</vt:lpstr>
      <vt:lpstr>Composition du GAL (engagement Règlement intérieur)</vt:lpstr>
      <vt:lpstr>Présentation PowerPoint</vt:lpstr>
      <vt:lpstr>Fonds européens en Région Nouvelle-Aquitaine</vt:lpstr>
      <vt:lpstr>C’est quoi l’esprit du Volet Local des Fonds Européens ?</vt:lpstr>
      <vt:lpstr>Assistance technique du GALIEC</vt:lpstr>
      <vt:lpstr>La Stratégie du GALIEC  Déclinaison en Fiches-Actions (éligibilité)</vt:lpstr>
      <vt:lpstr>Les fiches-actions</vt:lpstr>
      <vt:lpstr>Cycle d’un projet…</vt:lpstr>
      <vt:lpstr>La Stratégie du GALIEC FA N°1 – Une offre touristique qualitative et durable</vt:lpstr>
      <vt:lpstr>Présentation PowerPoint</vt:lpstr>
      <vt:lpstr>La Stratégie du GALIEC FA N°3 – Equipement, services de proximité et offre culturelle</vt:lpstr>
      <vt:lpstr>La Stratégie du GALIEC FA N°4 – Accès de tous à un habitat approprié et mobilités durables</vt:lpstr>
      <vt:lpstr>La Stratégie du GALIEC  FA N°1 à 4</vt:lpstr>
      <vt:lpstr>La Stratégie du GALIEC FA N°5 – Innovation, filières émergentes et à fort potentiel</vt:lpstr>
      <vt:lpstr>Présentation PowerPoint</vt:lpstr>
      <vt:lpstr>La Stratégie du GALIEC FA N°6 – Alimentation durable, agriculture locale et circuits courts</vt:lpstr>
      <vt:lpstr>Présentation PowerPoint</vt:lpstr>
      <vt:lpstr>Points clés du règlement intérieur du GAL</vt:lpstr>
      <vt:lpstr>Rôle et fonctionnement du GALIEC</vt:lpstr>
      <vt:lpstr>Composition du GAL</vt:lpstr>
      <vt:lpstr>Participation minimum</vt:lpstr>
      <vt:lpstr>Conflits d’intérêt</vt:lpstr>
      <vt:lpstr>Sélection des projets</vt:lpstr>
      <vt:lpstr>Sélection des projets</vt:lpstr>
      <vt:lpstr>Sélection des projets</vt:lpstr>
      <vt:lpstr>Sélection des projets</vt:lpstr>
      <vt:lpstr>Sélection des projets</vt:lpstr>
      <vt:lpstr>Sélection des projets</vt:lpstr>
      <vt:lpstr>Présentation PowerPoint</vt:lpstr>
      <vt:lpstr>Sélection des projets</vt:lpstr>
      <vt:lpstr>Les pré-demandes déposées</vt:lpstr>
      <vt:lpstr>C’est quoi la suite?</vt:lpstr>
      <vt:lpstr>Ordre du jour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technique « Attractivité et aménités » du territoire Îles et Estuaires Charentais</dc:title>
  <dc:creator>Instant Urbain</dc:creator>
  <cp:lastModifiedBy>User</cp:lastModifiedBy>
  <cp:revision>67</cp:revision>
  <cp:lastPrinted>2023-05-25T12:53:22Z</cp:lastPrinted>
  <dcterms:created xsi:type="dcterms:W3CDTF">2022-10-11T09:53:53Z</dcterms:created>
  <dcterms:modified xsi:type="dcterms:W3CDTF">2024-03-28T10:43:17Z</dcterms:modified>
</cp:coreProperties>
</file>